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73" r:id="rId3"/>
    <p:sldId id="271" r:id="rId4"/>
    <p:sldId id="260" r:id="rId5"/>
    <p:sldId id="272" r:id="rId6"/>
    <p:sldId id="262" r:id="rId7"/>
    <p:sldId id="266" r:id="rId8"/>
    <p:sldId id="263" r:id="rId9"/>
    <p:sldId id="270" r:id="rId10"/>
    <p:sldId id="264" r:id="rId11"/>
    <p:sldId id="274" r:id="rId12"/>
    <p:sldId id="265" r:id="rId13"/>
    <p:sldId id="280" r:id="rId14"/>
    <p:sldId id="281" r:id="rId15"/>
    <p:sldId id="261" r:id="rId16"/>
    <p:sldId id="283" r:id="rId17"/>
    <p:sldId id="267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2A2C3-6915-4E74-BAEC-28524739D060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80F13-87F5-424C-ADF7-09DA469C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0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1BE3D-7CA5-4DF4-AD29-6F4CAD8B946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20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rgbClr val="28629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1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ol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524000"/>
            <a:ext cx="11988800" cy="3767328"/>
          </a:xfrm>
        </p:spPr>
        <p:txBody>
          <a:bodyPr/>
          <a:lstStyle>
            <a:lvl1pPr marL="0" indent="0" algn="ctr">
              <a:buNone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7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67449"/>
            <a:ext cx="10871200" cy="959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057400"/>
            <a:ext cx="11785600" cy="3886200"/>
          </a:xfrm>
        </p:spPr>
        <p:txBody>
          <a:bodyPr anchor="t" anchorCtr="0"/>
          <a:lstStyle>
            <a:lvl1pPr>
              <a:defRPr>
                <a:solidFill>
                  <a:srgbClr val="28629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5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image, attrib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3200" y="767449"/>
            <a:ext cx="10871200" cy="959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057400"/>
            <a:ext cx="11785600" cy="3733800"/>
          </a:xfrm>
        </p:spPr>
        <p:txBody>
          <a:bodyPr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0" y="5791200"/>
            <a:ext cx="4876800" cy="304800"/>
          </a:xfrm>
        </p:spPr>
        <p:txBody>
          <a:bodyPr/>
          <a:lstStyle>
            <a:lvl1pPr marL="0" indent="0" algn="ctr">
              <a:buNone/>
              <a:defRPr sz="750"/>
            </a:lvl1pPr>
            <a:lvl2pPr marL="240030" indent="0">
              <a:buNone/>
              <a:defRPr/>
            </a:lvl2pPr>
          </a:lstStyle>
          <a:p>
            <a:pPr lvl="0"/>
            <a:r>
              <a:rPr lang="en-US" dirty="0"/>
              <a:t>Click to edit Master text </a:t>
            </a:r>
            <a:r>
              <a:rPr lang="en-US" dirty="0" err="1"/>
              <a:t>stylesl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3200" y="767449"/>
            <a:ext cx="10871200" cy="9594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766460"/>
            <a:ext cx="11785600" cy="2057400"/>
          </a:xfrm>
        </p:spPr>
        <p:txBody>
          <a:bodyPr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03200" y="3934695"/>
            <a:ext cx="57912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7600" y="3934695"/>
            <a:ext cx="57912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51054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5029200"/>
            <a:ext cx="10058400" cy="27432"/>
          </a:xfrm>
          <a:prstGeom prst="rect">
            <a:avLst/>
          </a:prstGeom>
          <a:solidFill>
            <a:srgbClr val="065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9314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0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  <a:ln>
            <a:solidFill>
              <a:srgbClr val="065E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  <a:ln>
            <a:solidFill>
              <a:srgbClr val="065E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00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46539" y="682559"/>
            <a:ext cx="9714807" cy="2786062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421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2/28/2020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2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71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6560951-A75D-400A-806A-61982FF3643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TAP logo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509" y="54304"/>
            <a:ext cx="1830160" cy="453442"/>
          </a:xfrm>
          <a:prstGeom prst="rect">
            <a:avLst/>
          </a:prstGeom>
        </p:spPr>
      </p:pic>
      <p:pic>
        <p:nvPicPr>
          <p:cNvPr id="4" name="Picture 3" descr="AT3 Center logo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5" y="54304"/>
            <a:ext cx="1201964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8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6" r:id="rId4"/>
    <p:sldLayoutId id="2147483665" r:id="rId5"/>
    <p:sldLayoutId id="2147483667" r:id="rId6"/>
    <p:sldLayoutId id="2147483668" r:id="rId7"/>
    <p:sldLayoutId id="2147483671" r:id="rId8"/>
    <p:sldLayoutId id="2147483674" r:id="rId9"/>
    <p:sldLayoutId id="2147483679" r:id="rId10"/>
  </p:sldLayoutIdLst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rgbClr val="286295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rgbClr val="286295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3center.net/repository/roadma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hudson@dakotalink.net" TargetMode="External"/><Relationship Id="rId2" Type="http://schemas.openxmlformats.org/officeDocument/2006/relationships/hyperlink" Target="mailto:David.scherer@ataporg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baker@mo-at.org" TargetMode="External"/><Relationship Id="rId5" Type="http://schemas.openxmlformats.org/officeDocument/2006/relationships/hyperlink" Target="mailto:yblack@latan.org" TargetMode="External"/><Relationship Id="rId4" Type="http://schemas.openxmlformats.org/officeDocument/2006/relationships/hyperlink" Target="mailto:astandridge@Austin.utexas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929161"/>
            <a:ext cx="10058400" cy="1524000"/>
          </a:xfrm>
        </p:spPr>
        <p:txBody>
          <a:bodyPr/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b="1" dirty="0" smtClean="0"/>
              <a:t>Succession Planning </a:t>
            </a:r>
            <a:endParaRPr lang="en-US" altLang="en-US" sz="24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16000" y="3453161"/>
            <a:ext cx="9144000" cy="1531434"/>
          </a:xfrm>
        </p:spPr>
        <p:txBody>
          <a:bodyPr>
            <a:normAutofit fontScale="85000" lnSpcReduction="20000"/>
          </a:bodyPr>
          <a:lstStyle/>
          <a:p>
            <a:endParaRPr lang="en-US" sz="2850" b="1" dirty="0" smtClean="0"/>
          </a:p>
          <a:p>
            <a:r>
              <a:rPr lang="en-US" sz="2850" b="1" dirty="0" smtClean="0"/>
              <a:t>State &amp; Territory AT Leadership Symposium</a:t>
            </a:r>
          </a:p>
          <a:p>
            <a:r>
              <a:rPr lang="en-US" sz="2850" b="1" dirty="0" smtClean="0"/>
              <a:t>March 4-6, 2020</a:t>
            </a:r>
          </a:p>
          <a:p>
            <a:r>
              <a:rPr lang="en-US" sz="2850" b="1" dirty="0" smtClean="0"/>
              <a:t>Renaissance Downtown, Washington, D.C.</a:t>
            </a:r>
            <a:endParaRPr lang="en-US" sz="28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Louisiana Assistive Technology Access Network</a:t>
            </a:r>
            <a:endParaRPr lang="en-US" sz="4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Yakima Black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3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Assistive Technology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Lead Agency – LA Department of Health and Hospitals</a:t>
            </a:r>
          </a:p>
          <a:p>
            <a:r>
              <a:rPr lang="en-US" sz="2800" dirty="0" smtClean="0"/>
              <a:t>Implementing Agency – Nonprofit</a:t>
            </a:r>
          </a:p>
          <a:p>
            <a:endParaRPr lang="en-US" sz="2800" dirty="0"/>
          </a:p>
          <a:p>
            <a:r>
              <a:rPr lang="en-US" sz="2800" dirty="0" smtClean="0"/>
              <a:t>Middle of the pack in state population and state size.</a:t>
            </a:r>
            <a:endParaRPr lang="en-US" sz="2800" dirty="0"/>
          </a:p>
          <a:p>
            <a:r>
              <a:rPr lang="en-US" sz="2800" dirty="0" smtClean="0"/>
              <a:t>Transitioning from a long-term director – over 20 years.</a:t>
            </a:r>
            <a:endParaRPr lang="en-US" sz="2800" dirty="0"/>
          </a:p>
          <a:p>
            <a:r>
              <a:rPr lang="en-US" sz="2800" dirty="0"/>
              <a:t>Had gone through transition from Developmental Disabilities to a </a:t>
            </a:r>
            <a:r>
              <a:rPr lang="en-US" sz="2800" dirty="0" smtClean="0"/>
              <a:t>Nonprofit years ago.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24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Missouri Assistive Technology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David Baker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24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Assistive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State Agency – Education</a:t>
            </a:r>
          </a:p>
          <a:p>
            <a:r>
              <a:rPr lang="en-US" sz="2800" dirty="0" smtClean="0"/>
              <a:t>Many years of experience with AT; long tenure with </a:t>
            </a:r>
            <a:r>
              <a:rPr lang="en-US" sz="2800" dirty="0" err="1" smtClean="0"/>
              <a:t>MoAT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Dealing with staff turnover </a:t>
            </a:r>
            <a:r>
              <a:rPr lang="en-US" sz="2800" dirty="0" smtClean="0"/>
              <a:t>since </a:t>
            </a:r>
            <a:r>
              <a:rPr lang="en-US" sz="2800" dirty="0" smtClean="0"/>
              <a:t>becoming director.</a:t>
            </a:r>
          </a:p>
          <a:p>
            <a:pPr marL="240030" lvl="1" indent="0">
              <a:buNone/>
            </a:pPr>
            <a:endParaRPr lang="en-US" sz="2500" dirty="0" smtClean="0"/>
          </a:p>
          <a:p>
            <a:pPr lvl="1"/>
            <a:endParaRPr lang="en-US" sz="2650" dirty="0"/>
          </a:p>
        </p:txBody>
      </p:sp>
    </p:spTree>
    <p:extLst>
      <p:ext uri="{BB962C8B-B14F-4D97-AF65-F5344CB8AC3E}">
        <p14:creationId xmlns:p14="http://schemas.microsoft.com/office/powerpoint/2010/main" val="34714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Staff Recruitment and Building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What did those open positions entail?</a:t>
            </a:r>
          </a:p>
          <a:p>
            <a:pPr marL="0" indent="0">
              <a:buNone/>
            </a:pPr>
            <a:r>
              <a:rPr lang="en-US" sz="2800" dirty="0" smtClean="0"/>
              <a:t>Recruiting</a:t>
            </a:r>
          </a:p>
          <a:p>
            <a:r>
              <a:rPr lang="en-US" sz="2800" dirty="0" smtClean="0"/>
              <a:t>Experience with AT?</a:t>
            </a:r>
          </a:p>
          <a:p>
            <a:r>
              <a:rPr lang="en-US" sz="2800" dirty="0" smtClean="0"/>
              <a:t>Need to have or acquire certification like ATP?</a:t>
            </a:r>
          </a:p>
          <a:p>
            <a:pPr marL="0" indent="0">
              <a:buNone/>
            </a:pPr>
            <a:r>
              <a:rPr lang="en-US" sz="2800" dirty="0" smtClean="0"/>
              <a:t>Specialization vs. Generalist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do you increase competencies for your staff (on a limited budget!)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9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Director Succession Top 10 (or 20 or 30)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1.   </a:t>
            </a:r>
            <a:r>
              <a:rPr lang="en-US" sz="2400" dirty="0" smtClean="0"/>
              <a:t>Introductions to program </a:t>
            </a:r>
            <a:r>
              <a:rPr lang="en-US" sz="2400" dirty="0"/>
              <a:t>c</a:t>
            </a:r>
            <a:r>
              <a:rPr lang="en-US" sz="2400" dirty="0" smtClean="0"/>
              <a:t>ontacts and relationships in your state.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History of your state AT program and of the AT Act.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ATAP and AT3 Resources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Administration </a:t>
            </a:r>
          </a:p>
          <a:p>
            <a:pPr lvl="1"/>
            <a:r>
              <a:rPr lang="en-US" sz="2400" dirty="0" smtClean="0"/>
              <a:t>Acronyms and Laws</a:t>
            </a:r>
          </a:p>
          <a:p>
            <a:pPr lvl="1"/>
            <a:r>
              <a:rPr lang="en-US" sz="2400" dirty="0" smtClean="0"/>
              <a:t>Annual AT Administrative Calendar – receive and process your award; annual progress report, state plan.</a:t>
            </a:r>
          </a:p>
          <a:p>
            <a:pPr marL="0" indent="0">
              <a:buNone/>
            </a:pPr>
            <a:r>
              <a:rPr lang="en-US" sz="2400" dirty="0" smtClean="0"/>
              <a:t>5.  Budget and Subcontracting Processes.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061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 Succession Top 10 </a:t>
            </a:r>
            <a:r>
              <a:rPr lang="en-US" dirty="0" smtClean="0"/>
              <a:t>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US" sz="2400" dirty="0" smtClean="0"/>
          </a:p>
          <a:p>
            <a:pPr marL="342900" indent="-342900">
              <a:buAutoNum type="arabicPeriod" startAt="6"/>
            </a:pPr>
            <a:r>
              <a:rPr lang="en-US" sz="2400" dirty="0" smtClean="0"/>
              <a:t>Managing </a:t>
            </a:r>
            <a:r>
              <a:rPr lang="en-US" sz="2400" dirty="0"/>
              <a:t>and Leveraging </a:t>
            </a:r>
            <a:r>
              <a:rPr lang="en-US" sz="2400" dirty="0" smtClean="0"/>
              <a:t>Resources</a:t>
            </a:r>
          </a:p>
          <a:p>
            <a:pPr marL="342900" indent="-342900">
              <a:buAutoNum type="arabicPeriod" startAt="6"/>
            </a:pPr>
            <a:r>
              <a:rPr lang="en-US" sz="2400" dirty="0" smtClean="0"/>
              <a:t>Scan state level activities – demonstration, device loan, reuse, state finance </a:t>
            </a:r>
          </a:p>
          <a:p>
            <a:pPr marL="342900" indent="-342900">
              <a:buAutoNum type="arabicPeriod" startAt="6"/>
            </a:pPr>
            <a:r>
              <a:rPr lang="en-US" sz="2400" dirty="0" smtClean="0"/>
              <a:t>Scan state leadership activities – public awareness, training, technical assistance, I&amp;R</a:t>
            </a:r>
          </a:p>
          <a:p>
            <a:pPr marL="342900" indent="-342900">
              <a:buAutoNum type="arabicPeriod" startAt="6"/>
            </a:pPr>
            <a:r>
              <a:rPr lang="en-US" sz="2400" dirty="0" smtClean="0"/>
              <a:t>Scan your current staff and future needs.</a:t>
            </a:r>
          </a:p>
          <a:p>
            <a:pPr marL="342900" indent="-342900">
              <a:buAutoNum type="arabicPeriod" startAt="6"/>
            </a:pPr>
            <a:r>
              <a:rPr lang="en-US" sz="2400" dirty="0" smtClean="0"/>
              <a:t>Using your Advisory Council.</a:t>
            </a:r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pPr marL="342900" indent="-342900">
              <a:buAutoNum type="arabicPeriod" startAt="6"/>
            </a:pPr>
            <a:endParaRPr lang="en-US" dirty="0" smtClean="0"/>
          </a:p>
          <a:p>
            <a:pPr marL="342900" indent="-342900">
              <a:buAutoNum type="arabicPeriod" startAt="6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Roadmap for New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AT3 Center Roadmap for New Directors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https://www.at3center.net/repository/roadmap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Introduction</a:t>
            </a:r>
            <a:br>
              <a:rPr lang="en-US" sz="2400" dirty="0"/>
            </a:br>
            <a:r>
              <a:rPr lang="en-US" sz="2400" dirty="0"/>
              <a:t>Who's Who</a:t>
            </a:r>
            <a:br>
              <a:rPr lang="en-US" sz="2400" dirty="0"/>
            </a:br>
            <a:r>
              <a:rPr lang="en-US" sz="2400" dirty="0"/>
              <a:t>The Assistive Technology Act of 2004</a:t>
            </a:r>
            <a:br>
              <a:rPr lang="en-US" sz="2400" dirty="0"/>
            </a:br>
            <a:r>
              <a:rPr lang="en-US" sz="2400" dirty="0"/>
              <a:t>Required Activities</a:t>
            </a:r>
            <a:br>
              <a:rPr lang="en-US" sz="2400" dirty="0"/>
            </a:br>
            <a:r>
              <a:rPr lang="en-US" sz="2400" dirty="0"/>
              <a:t>Program Administration</a:t>
            </a:r>
            <a:br>
              <a:rPr lang="en-US" sz="2400" dirty="0"/>
            </a:br>
            <a:r>
              <a:rPr lang="en-US" sz="2400" dirty="0"/>
              <a:t>Fiscal Management</a:t>
            </a:r>
            <a:br>
              <a:rPr lang="en-US" sz="2400" dirty="0"/>
            </a:br>
            <a:r>
              <a:rPr lang="en-US" sz="2400" dirty="0" smtClean="0"/>
              <a:t>Communication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153815"/>
            <a:ext cx="10871200" cy="1460596"/>
          </a:xfrm>
        </p:spPr>
        <p:txBody>
          <a:bodyPr>
            <a:normAutofit/>
          </a:bodyPr>
          <a:lstStyle/>
          <a:p>
            <a:r>
              <a:rPr lang="en-US" sz="4400" dirty="0"/>
              <a:t>Questions, Suggestions, Requests?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63462"/>
            <a:ext cx="11785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Thank you panelists and participants!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7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 planning or…how do you eat an elephant?</a:t>
            </a:r>
            <a:endParaRPr lang="en-US" dirty="0"/>
          </a:p>
        </p:txBody>
      </p:sp>
      <p:pic>
        <p:nvPicPr>
          <p:cNvPr id="8" name="Content Placeholder 9" title="Cartoon of small man carrying elephant to the dinner table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867569"/>
            <a:ext cx="5329044" cy="3552696"/>
          </a:xfrm>
        </p:spPr>
      </p:pic>
      <p:pic>
        <p:nvPicPr>
          <p:cNvPr id="9" name="Content Placeholder 8" descr="Image result for change is inevitable" title="Change is inevitable.  Progress is optional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571" y="867569"/>
            <a:ext cx="3516603" cy="351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Presenters will discuss: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How have different programs approached succession planning and staff turnover?</a:t>
            </a:r>
          </a:p>
          <a:p>
            <a:r>
              <a:rPr lang="en-US" sz="2400" dirty="0" smtClean="0"/>
              <a:t>What </a:t>
            </a:r>
            <a:r>
              <a:rPr lang="en-US" sz="2400" dirty="0" smtClean="0"/>
              <a:t>are</a:t>
            </a:r>
            <a:r>
              <a:rPr lang="en-US" sz="2400" dirty="0" smtClean="0"/>
              <a:t> </a:t>
            </a:r>
            <a:r>
              <a:rPr lang="en-US" sz="2400" dirty="0" smtClean="0"/>
              <a:t>some key areas of </a:t>
            </a:r>
            <a:r>
              <a:rPr lang="en-US" sz="2400" dirty="0" smtClean="0"/>
              <a:t>knowledge</a:t>
            </a:r>
            <a:r>
              <a:rPr lang="en-US" sz="2400" dirty="0" smtClean="0"/>
              <a:t> </a:t>
            </a:r>
            <a:r>
              <a:rPr lang="en-US" sz="2400" dirty="0" smtClean="0"/>
              <a:t>for new directors and staff?</a:t>
            </a:r>
          </a:p>
          <a:p>
            <a:r>
              <a:rPr lang="en-US" sz="2400" dirty="0" smtClean="0"/>
              <a:t>What are key practice/activity areas in which potential future directors should be familiar?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834374"/>
            <a:ext cx="11785600" cy="4733694"/>
          </a:xfrm>
        </p:spPr>
        <p:txBody>
          <a:bodyPr>
            <a:normAutofit/>
          </a:bodyPr>
          <a:lstStyle/>
          <a:p>
            <a:r>
              <a:rPr lang="en-US" dirty="0" smtClean="0"/>
              <a:t>Dave Scherer, AT3 Center (former South Dakota Director)</a:t>
            </a:r>
          </a:p>
          <a:p>
            <a:pPr lvl="1"/>
            <a:r>
              <a:rPr lang="en-US" dirty="0" smtClean="0">
                <a:hlinkClick r:id="rId2"/>
              </a:rPr>
              <a:t>David.scherer@ataporg.org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smtClean="0"/>
              <a:t>Page Hudson, South Dakota</a:t>
            </a:r>
          </a:p>
          <a:p>
            <a:pPr lvl="1"/>
            <a:r>
              <a:rPr lang="en-US" dirty="0" smtClean="0">
                <a:hlinkClick r:id="rId3"/>
              </a:rPr>
              <a:t>phudson@dakotalink.net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smtClean="0"/>
              <a:t>Angela Standridge, Texas</a:t>
            </a:r>
          </a:p>
          <a:p>
            <a:pPr lvl="1"/>
            <a:r>
              <a:rPr lang="en-US" dirty="0" smtClean="0">
                <a:hlinkClick r:id="rId4"/>
              </a:rPr>
              <a:t>astandridge@Austin.utexas.edu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Yakima Black, Louisiana </a:t>
            </a:r>
          </a:p>
          <a:p>
            <a:pPr lvl="1"/>
            <a:r>
              <a:rPr lang="en-US" dirty="0" smtClean="0">
                <a:hlinkClick r:id="rId5"/>
              </a:rPr>
              <a:t>yblack@latan.org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smtClean="0"/>
              <a:t>David Baker, Missouri</a:t>
            </a:r>
          </a:p>
          <a:p>
            <a:pPr lvl="1"/>
            <a:r>
              <a:rPr lang="en-US" dirty="0" smtClean="0">
                <a:hlinkClick r:id="rId6"/>
              </a:rPr>
              <a:t>dbaker@mo-at.org</a:t>
            </a:r>
            <a:endParaRPr lang="en-US" dirty="0" smtClean="0"/>
          </a:p>
          <a:p>
            <a:pPr marL="2400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61" y="1246951"/>
            <a:ext cx="10871200" cy="959416"/>
          </a:xfrm>
        </p:spPr>
        <p:txBody>
          <a:bodyPr/>
          <a:lstStyle/>
          <a:p>
            <a:r>
              <a:rPr lang="en-US" dirty="0" smtClean="0"/>
              <a:t>How does your program structure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747" y="2358483"/>
            <a:ext cx="11785600" cy="38862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State agencies, Universities, and Nonprofits.</a:t>
            </a:r>
          </a:p>
          <a:p>
            <a:r>
              <a:rPr lang="en-US" sz="2400" dirty="0" smtClean="0"/>
              <a:t>	Who determines your hiring parameters?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Which parts of your services are centralized and which are operated 	through contracts?</a:t>
            </a:r>
          </a:p>
          <a:p>
            <a:r>
              <a:rPr lang="en-US" sz="2400" dirty="0" smtClean="0"/>
              <a:t>	What kind of role does your advisory council play?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16000" y="2587083"/>
            <a:ext cx="10058400" cy="2014654"/>
          </a:xfrm>
        </p:spPr>
        <p:txBody>
          <a:bodyPr/>
          <a:lstStyle/>
          <a:p>
            <a:r>
              <a:rPr lang="en-US" sz="4400" b="1" dirty="0" err="1" smtClean="0"/>
              <a:t>DakotaLink</a:t>
            </a:r>
            <a:r>
              <a:rPr lang="en-US" sz="4400" b="1" dirty="0" smtClean="0"/>
              <a:t> – South Dakota</a:t>
            </a:r>
            <a:endParaRPr lang="en-US" sz="4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16000" y="4724399"/>
            <a:ext cx="9144000" cy="1107689"/>
          </a:xfrm>
        </p:spPr>
        <p:txBody>
          <a:bodyPr>
            <a:noAutofit/>
          </a:bodyPr>
          <a:lstStyle/>
          <a:p>
            <a:r>
              <a:rPr lang="en-US" sz="3600" dirty="0" smtClean="0"/>
              <a:t>David Scherer, AT3 Center</a:t>
            </a:r>
          </a:p>
          <a:p>
            <a:r>
              <a:rPr lang="en-US" sz="3600" dirty="0" smtClean="0"/>
              <a:t>Page Hudson, </a:t>
            </a:r>
            <a:r>
              <a:rPr lang="en-US" sz="3600" dirty="0" err="1" smtClean="0"/>
              <a:t>DakotaLink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59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Dakota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Lead Agency – Vocational Rehabilitation</a:t>
            </a:r>
          </a:p>
          <a:p>
            <a:r>
              <a:rPr lang="en-US" sz="2800" dirty="0" smtClean="0"/>
              <a:t>Implementing Agency – Education Coop (Quasi-governmental)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 rural </a:t>
            </a:r>
            <a:r>
              <a:rPr lang="en-US" sz="2800" dirty="0"/>
              <a:t>s</a:t>
            </a:r>
            <a:r>
              <a:rPr lang="en-US" sz="2800" dirty="0" smtClean="0"/>
              <a:t>tate with a population 870,000, South Dakota is the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least densely populated state.  </a:t>
            </a:r>
          </a:p>
          <a:p>
            <a:r>
              <a:rPr lang="en-US" sz="2800" dirty="0" smtClean="0"/>
              <a:t>Long term director transitioning to long-term staff member.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Texas Technology Access Program</a:t>
            </a:r>
            <a:endParaRPr lang="en-US" sz="4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Angela Standridge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10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001623"/>
            <a:ext cx="10871200" cy="1579883"/>
          </a:xfrm>
        </p:spPr>
        <p:txBody>
          <a:bodyPr>
            <a:noAutofit/>
          </a:bodyPr>
          <a:lstStyle/>
          <a:p>
            <a:r>
              <a:rPr lang="en-US" sz="4400" dirty="0" smtClean="0"/>
              <a:t>Texas – New director from outside the organization.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860287"/>
            <a:ext cx="11785600" cy="3886200"/>
          </a:xfrm>
        </p:spPr>
        <p:txBody>
          <a:bodyPr/>
          <a:lstStyle/>
          <a:p>
            <a:r>
              <a:rPr lang="en-US" sz="2800" dirty="0" smtClean="0"/>
              <a:t>Implementing Agency - University Center of Excellence in Developmental Disabilities (UCEDD) at University of Texas.</a:t>
            </a:r>
          </a:p>
          <a:p>
            <a:r>
              <a:rPr lang="en-US" sz="2800" dirty="0" smtClean="0"/>
              <a:t>Second </a:t>
            </a:r>
            <a:r>
              <a:rPr lang="en-US" sz="2800" dirty="0" smtClean="0"/>
              <a:t>largest population in the U.S. – 27 million + and second largest geographically.</a:t>
            </a:r>
          </a:p>
          <a:p>
            <a:endParaRPr lang="en-US" sz="2800" dirty="0" smtClean="0"/>
          </a:p>
          <a:p>
            <a:r>
              <a:rPr lang="en-US" sz="2800" dirty="0" smtClean="0"/>
              <a:t>A new director - very good AT background but entering a completely new system</a:t>
            </a:r>
            <a:r>
              <a:rPr lang="en-US" sz="2800" dirty="0" smtClean="0"/>
              <a:t>.  </a:t>
            </a:r>
            <a:r>
              <a:rPr lang="en-US" sz="2800" dirty="0" smtClean="0"/>
              <a:t>Lots of on-the-job learning.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9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AP 2016">
  <a:themeElements>
    <a:clrScheme name="AT3 ATAP">
      <a:dk1>
        <a:srgbClr val="286295"/>
      </a:dk1>
      <a:lt1>
        <a:sysClr val="window" lastClr="FFFFFF"/>
      </a:lt1>
      <a:dk2>
        <a:srgbClr val="286295"/>
      </a:dk2>
      <a:lt2>
        <a:srgbClr val="DEDEE0"/>
      </a:lt2>
      <a:accent1>
        <a:srgbClr val="28629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04F7F"/>
      </a:hlink>
      <a:folHlink>
        <a:srgbClr val="0074B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AP 2016" id="{5C0AAB18-0624-4688-AF53-448AFCC96E83}" vid="{80D29F2F-F740-4680-938B-6A64AE6E42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495</Words>
  <Application>Microsoft Office PowerPoint</Application>
  <PresentationFormat>Widescreen</PresentationFormat>
  <Paragraphs>109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ATAP 2016</vt:lpstr>
      <vt:lpstr> Succession Planning </vt:lpstr>
      <vt:lpstr>Succession planning or…how do you eat an elephant?</vt:lpstr>
      <vt:lpstr>Session Focus</vt:lpstr>
      <vt:lpstr>Presenters</vt:lpstr>
      <vt:lpstr>How does your program structure matter?</vt:lpstr>
      <vt:lpstr>DakotaLink – South Dakota</vt:lpstr>
      <vt:lpstr>South Dakota</vt:lpstr>
      <vt:lpstr>Texas Technology Access Program</vt:lpstr>
      <vt:lpstr>Texas – New director from outside the organization. </vt:lpstr>
      <vt:lpstr>Louisiana Assistive Technology Access Network</vt:lpstr>
      <vt:lpstr>Louisiana Assistive Technology Network</vt:lpstr>
      <vt:lpstr>Missouri Assistive Technology</vt:lpstr>
      <vt:lpstr>Missouri Assistive Technology</vt:lpstr>
      <vt:lpstr>Staff Recruitment and Building Competencies</vt:lpstr>
      <vt:lpstr>Director Succession Top 10 (or 20 or 30)</vt:lpstr>
      <vt:lpstr>Director Succession Top 10 (continued)</vt:lpstr>
      <vt:lpstr>AT Roadmap for New Directors</vt:lpstr>
      <vt:lpstr>Questions, Suggestions, Requests?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Carr</dc:creator>
  <cp:lastModifiedBy>mexline</cp:lastModifiedBy>
  <cp:revision>89</cp:revision>
  <dcterms:created xsi:type="dcterms:W3CDTF">2017-01-17T14:22:41Z</dcterms:created>
  <dcterms:modified xsi:type="dcterms:W3CDTF">2020-02-28T15:24:08Z</dcterms:modified>
</cp:coreProperties>
</file>