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theme/theme14.xml" ContentType="application/vnd.openxmlformats-officedocument.theme+xml"/>
  <Override PartName="/ppt/slideLayouts/slideLayout24.xml" ContentType="application/vnd.openxmlformats-officedocument.presentationml.slideLayout+xml"/>
  <Override PartName="/ppt/theme/theme15.xml" ContentType="application/vnd.openxmlformats-officedocument.theme+xml"/>
  <Override PartName="/ppt/slideLayouts/slideLayout25.xml" ContentType="application/vnd.openxmlformats-officedocument.presentationml.slideLayout+xml"/>
  <Override PartName="/ppt/theme/theme16.xml" ContentType="application/vnd.openxmlformats-officedocument.theme+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theme/theme19.xml" ContentType="application/vnd.openxmlformats-officedocument.theme+xml"/>
  <Override PartName="/ppt/slideLayouts/slideLayout29.xml" ContentType="application/vnd.openxmlformats-officedocument.presentationml.slideLayout+xml"/>
  <Override PartName="/ppt/theme/theme20.xml" ContentType="application/vnd.openxmlformats-officedocument.theme+xml"/>
  <Override PartName="/ppt/slideLayouts/slideLayout30.xml" ContentType="application/vnd.openxmlformats-officedocument.presentationml.slideLayout+xml"/>
  <Override PartName="/ppt/theme/theme21.xml" ContentType="application/vnd.openxmlformats-officedocument.theme+xml"/>
  <Override PartName="/ppt/slideLayouts/slideLayout31.xml" ContentType="application/vnd.openxmlformats-officedocument.presentationml.slideLayout+xml"/>
  <Override PartName="/ppt/theme/theme22.xml" ContentType="application/vnd.openxmlformats-officedocument.theme+xml"/>
  <Override PartName="/ppt/slideLayouts/slideLayout32.xml" ContentType="application/vnd.openxmlformats-officedocument.presentationml.slideLayout+xml"/>
  <Override PartName="/ppt/theme/theme23.xml" ContentType="application/vnd.openxmlformats-officedocument.theme+xml"/>
  <Override PartName="/ppt/slideLayouts/slideLayout33.xml" ContentType="application/vnd.openxmlformats-officedocument.presentationml.slideLayout+xml"/>
  <Override PartName="/ppt/theme/theme24.xml" ContentType="application/vnd.openxmlformats-officedocument.theme+xml"/>
  <Override PartName="/ppt/slideLayouts/slideLayout34.xml" ContentType="application/vnd.openxmlformats-officedocument.presentationml.slideLayout+xml"/>
  <Override PartName="/ppt/theme/theme25.xml" ContentType="application/vnd.openxmlformats-officedocument.theme+xml"/>
  <Override PartName="/ppt/slideLayouts/slideLayout35.xml" ContentType="application/vnd.openxmlformats-officedocument.presentationml.slideLayout+xml"/>
  <Override PartName="/ppt/theme/theme26.xml" ContentType="application/vnd.openxmlformats-officedocument.theme+xml"/>
  <Override PartName="/ppt/slideLayouts/slideLayout36.xml" ContentType="application/vnd.openxmlformats-officedocument.presentationml.slideLayout+xml"/>
  <Override PartName="/ppt/theme/theme27.xml" ContentType="application/vnd.openxmlformats-officedocument.theme+xml"/>
  <Override PartName="/ppt/slideLayouts/slideLayout37.xml" ContentType="application/vnd.openxmlformats-officedocument.presentationml.slideLayout+xml"/>
  <Override PartName="/ppt/theme/theme28.xml" ContentType="application/vnd.openxmlformats-officedocument.theme+xml"/>
  <Override PartName="/ppt/slideLayouts/slideLayout38.xml" ContentType="application/vnd.openxmlformats-officedocument.presentationml.slideLayout+xml"/>
  <Override PartName="/ppt/theme/theme29.xml" ContentType="application/vnd.openxmlformats-officedocument.theme+xml"/>
  <Override PartName="/ppt/slideLayouts/slideLayout39.xml" ContentType="application/vnd.openxmlformats-officedocument.presentationml.slideLayout+xml"/>
  <Override PartName="/ppt/theme/theme30.xml" ContentType="application/vnd.openxmlformats-officedocument.theme+xml"/>
  <Override PartName="/ppt/slideLayouts/slideLayout40.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82" r:id="rId3"/>
    <p:sldMasterId id="2147483684" r:id="rId4"/>
    <p:sldMasterId id="2147483686" r:id="rId5"/>
    <p:sldMasterId id="2147483688" r:id="rId6"/>
    <p:sldMasterId id="2147483690" r:id="rId7"/>
    <p:sldMasterId id="2147483692" r:id="rId8"/>
    <p:sldMasterId id="2147483694" r:id="rId9"/>
    <p:sldMasterId id="2147483696" r:id="rId10"/>
    <p:sldMasterId id="2147483698" r:id="rId11"/>
    <p:sldMasterId id="2147483700" r:id="rId12"/>
    <p:sldMasterId id="2147483702" r:id="rId13"/>
    <p:sldMasterId id="2147483704" r:id="rId14"/>
    <p:sldMasterId id="2147483706" r:id="rId15"/>
    <p:sldMasterId id="2147483708" r:id="rId16"/>
    <p:sldMasterId id="2147483710" r:id="rId17"/>
    <p:sldMasterId id="2147483712" r:id="rId18"/>
    <p:sldMasterId id="2147483714" r:id="rId19"/>
    <p:sldMasterId id="2147483716" r:id="rId20"/>
    <p:sldMasterId id="2147483718" r:id="rId21"/>
    <p:sldMasterId id="2147483720" r:id="rId22"/>
    <p:sldMasterId id="2147483722" r:id="rId23"/>
    <p:sldMasterId id="2147483724" r:id="rId24"/>
    <p:sldMasterId id="2147483726" r:id="rId25"/>
    <p:sldMasterId id="2147483728" r:id="rId26"/>
    <p:sldMasterId id="2147483730" r:id="rId27"/>
    <p:sldMasterId id="2147483732" r:id="rId28"/>
    <p:sldMasterId id="2147483734" r:id="rId29"/>
    <p:sldMasterId id="2147483736" r:id="rId30"/>
    <p:sldMasterId id="2147483738" r:id="rId31"/>
  </p:sldMasterIdLst>
  <p:notesMasterIdLst>
    <p:notesMasterId r:id="rId80"/>
  </p:notesMasterIdLst>
  <p:sldIdLst>
    <p:sldId id="258" r:id="rId32"/>
    <p:sldId id="280" r:id="rId33"/>
    <p:sldId id="270" r:id="rId34"/>
    <p:sldId id="281" r:id="rId35"/>
    <p:sldId id="282" r:id="rId36"/>
    <p:sldId id="327" r:id="rId37"/>
    <p:sldId id="284" r:id="rId38"/>
    <p:sldId id="285" r:id="rId39"/>
    <p:sldId id="286" r:id="rId40"/>
    <p:sldId id="287" r:id="rId41"/>
    <p:sldId id="288" r:id="rId42"/>
    <p:sldId id="289" r:id="rId43"/>
    <p:sldId id="291" r:id="rId44"/>
    <p:sldId id="292" r:id="rId45"/>
    <p:sldId id="293" r:id="rId46"/>
    <p:sldId id="294" r:id="rId47"/>
    <p:sldId id="295"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296"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initials="D" lastIdx="1" clrIdx="0">
    <p:extLst>
      <p:ext uri="{19B8F6BF-5375-455C-9EA6-DF929625EA0E}">
        <p15:presenceInfo xmlns:p15="http://schemas.microsoft.com/office/powerpoint/2012/main" userId="Dia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295"/>
    <a:srgbClr val="000000"/>
    <a:srgbClr val="0066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6401" autoAdjust="0"/>
  </p:normalViewPr>
  <p:slideViewPr>
    <p:cSldViewPr snapToGrid="0">
      <p:cViewPr varScale="1">
        <p:scale>
          <a:sx n="65" d="100"/>
          <a:sy n="65" d="100"/>
        </p:scale>
        <p:origin x="84" y="7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 Target="slides/slide4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61" Type="http://schemas.openxmlformats.org/officeDocument/2006/relationships/slide" Target="slides/slide3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030A0"/>
            </a:solidFill>
            <a:ln>
              <a:noFill/>
            </a:ln>
            <a:effectLst/>
            <a:scene3d>
              <a:camera prst="orthographicFront"/>
              <a:lightRig rig="threePt" dir="t"/>
            </a:scene3d>
            <a:sp3d prstMaterial="matte">
              <a:bevelT w="165100" prst="coolSlant"/>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Sheet1!$A$2:$A$12</c:f>
              <c:strCache>
                <c:ptCount val="11"/>
                <c:pt idx="0">
                  <c:v>Environmental Accessibility Adaptations (EAA), Home Modifications or Environmental Controls</c:v>
                </c:pt>
                <c:pt idx="1">
                  <c:v>Assistive Technology</c:v>
                </c:pt>
                <c:pt idx="2">
                  <c:v>Vehicle Modifications</c:v>
                </c:pt>
                <c:pt idx="3">
                  <c:v>Durable Medical Equipment</c:v>
                </c:pt>
                <c:pt idx="4">
                  <c:v>Assistive Technology Evaluation </c:v>
                </c:pt>
                <c:pt idx="5">
                  <c:v>Adaptive Aids and Equipment</c:v>
                </c:pt>
                <c:pt idx="6">
                  <c:v>Personal Emergency Response System</c:v>
                </c:pt>
                <c:pt idx="7">
                  <c:v>Electronic or Remote Monitoring</c:v>
                </c:pt>
                <c:pt idx="8">
                  <c:v>On-going Technology Training </c:v>
                </c:pt>
                <c:pt idx="9">
                  <c:v>Smart Home Technology</c:v>
                </c:pt>
                <c:pt idx="10">
                  <c:v>Technology Based Companion Care</c:v>
                </c:pt>
              </c:strCache>
            </c:strRef>
          </c:cat>
          <c:val>
            <c:numRef>
              <c:f>Sheet1!$B$2:$B$12</c:f>
              <c:numCache>
                <c:formatCode>General</c:formatCode>
                <c:ptCount val="11"/>
                <c:pt idx="0">
                  <c:v>40</c:v>
                </c:pt>
                <c:pt idx="1">
                  <c:v>37</c:v>
                </c:pt>
                <c:pt idx="2">
                  <c:v>37</c:v>
                </c:pt>
                <c:pt idx="3">
                  <c:v>36</c:v>
                </c:pt>
                <c:pt idx="4">
                  <c:v>33</c:v>
                </c:pt>
                <c:pt idx="5">
                  <c:v>32</c:v>
                </c:pt>
                <c:pt idx="6">
                  <c:v>30</c:v>
                </c:pt>
                <c:pt idx="7">
                  <c:v>21</c:v>
                </c:pt>
                <c:pt idx="8">
                  <c:v>16</c:v>
                </c:pt>
                <c:pt idx="9">
                  <c:v>11</c:v>
                </c:pt>
                <c:pt idx="10">
                  <c:v>3</c:v>
                </c:pt>
              </c:numCache>
            </c:numRef>
          </c:val>
          <c:extLst>
            <c:ext xmlns:c16="http://schemas.microsoft.com/office/drawing/2014/chart" uri="{C3380CC4-5D6E-409C-BE32-E72D297353CC}">
              <c16:uniqueId val="{00000000-C36B-4857-BA96-700C5D5C2333}"/>
            </c:ext>
          </c:extLst>
        </c:ser>
        <c:dLbls>
          <c:showLegendKey val="0"/>
          <c:showVal val="0"/>
          <c:showCatName val="0"/>
          <c:showSerName val="0"/>
          <c:showPercent val="0"/>
          <c:showBubbleSize val="0"/>
        </c:dLbls>
        <c:gapWidth val="100"/>
        <c:overlap val="-24"/>
        <c:axId val="-350208000"/>
        <c:axId val="-350199296"/>
      </c:barChart>
      <c:catAx>
        <c:axId val="-3502080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50199296"/>
        <c:crosses val="autoZero"/>
        <c:auto val="1"/>
        <c:lblAlgn val="ctr"/>
        <c:lblOffset val="100"/>
        <c:noMultiLvlLbl val="0"/>
      </c:catAx>
      <c:valAx>
        <c:axId val="-350199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50208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scene3d>
              <a:camera prst="orthographicFront"/>
              <a:lightRig rig="threePt" dir="t"/>
            </a:scene3d>
            <a:sp3d prstMaterial="dkEdge">
              <a:bevelT/>
            </a:sp3d>
          </c:spPr>
          <c:invertIfNegative val="0"/>
          <c:dPt>
            <c:idx val="0"/>
            <c:invertIfNegative val="0"/>
            <c:bubble3D val="0"/>
            <c:spPr>
              <a:solidFill>
                <a:srgbClr val="FF0000"/>
              </a:solidFill>
              <a:ln>
                <a:noFill/>
              </a:ln>
              <a:effectLst/>
              <a:scene3d>
                <a:camera prst="orthographicFront"/>
                <a:lightRig rig="threePt" dir="t"/>
              </a:scene3d>
              <a:sp3d prstMaterial="dkEdge">
                <a:bevelT/>
              </a:sp3d>
            </c:spPr>
            <c:extLst>
              <c:ext xmlns:c16="http://schemas.microsoft.com/office/drawing/2014/chart" uri="{C3380CC4-5D6E-409C-BE32-E72D297353CC}">
                <c16:uniqueId val="{00000001-B829-4DA2-95E8-079D25F1A736}"/>
              </c:ext>
            </c:extLst>
          </c:dPt>
          <c:dPt>
            <c:idx val="1"/>
            <c:invertIfNegative val="0"/>
            <c:bubble3D val="0"/>
            <c:spPr>
              <a:solidFill>
                <a:srgbClr val="FFC000"/>
              </a:solidFill>
              <a:ln>
                <a:noFill/>
              </a:ln>
              <a:effectLst/>
              <a:scene3d>
                <a:camera prst="orthographicFront"/>
                <a:lightRig rig="threePt" dir="t"/>
              </a:scene3d>
              <a:sp3d prstMaterial="dkEdge">
                <a:bevelT/>
              </a:sp3d>
            </c:spPr>
            <c:extLst>
              <c:ext xmlns:c16="http://schemas.microsoft.com/office/drawing/2014/chart" uri="{C3380CC4-5D6E-409C-BE32-E72D297353CC}">
                <c16:uniqueId val="{00000006-542C-4294-8BE1-4DADA9B54233}"/>
              </c:ext>
            </c:extLst>
          </c:dPt>
          <c:dPt>
            <c:idx val="2"/>
            <c:invertIfNegative val="0"/>
            <c:bubble3D val="0"/>
            <c:spPr>
              <a:solidFill>
                <a:srgbClr val="7030A0"/>
              </a:solidFill>
              <a:ln>
                <a:noFill/>
              </a:ln>
              <a:effectLst/>
              <a:scene3d>
                <a:camera prst="orthographicFront"/>
                <a:lightRig rig="threePt" dir="t"/>
              </a:scene3d>
              <a:sp3d prstMaterial="dkEdge">
                <a:bevelT/>
              </a:sp3d>
            </c:spPr>
            <c:extLst>
              <c:ext xmlns:c16="http://schemas.microsoft.com/office/drawing/2014/chart" uri="{C3380CC4-5D6E-409C-BE32-E72D297353CC}">
                <c16:uniqueId val="{00000005-542C-4294-8BE1-4DADA9B54233}"/>
              </c:ext>
            </c:extLst>
          </c:dPt>
          <c:dPt>
            <c:idx val="3"/>
            <c:invertIfNegative val="0"/>
            <c:bubble3D val="0"/>
            <c:spPr>
              <a:solidFill>
                <a:srgbClr val="00B050"/>
              </a:solidFill>
              <a:ln>
                <a:noFill/>
              </a:ln>
              <a:effectLst/>
              <a:scene3d>
                <a:camera prst="orthographicFront"/>
                <a:lightRig rig="threePt" dir="t"/>
              </a:scene3d>
              <a:sp3d prstMaterial="dkEdge">
                <a:bevelT/>
              </a:sp3d>
            </c:spPr>
            <c:extLst>
              <c:ext xmlns:c16="http://schemas.microsoft.com/office/drawing/2014/chart" uri="{C3380CC4-5D6E-409C-BE32-E72D297353CC}">
                <c16:uniqueId val="{00000004-542C-4294-8BE1-4DADA9B5423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Therapeutic Services (Telemedicine)</c:v>
                </c:pt>
                <c:pt idx="1">
                  <c:v>Healthcare Monitoring (Telecare)</c:v>
                </c:pt>
                <c:pt idx="2">
                  <c:v>Plan of Care / Individual Support Plan Development or Monitoring</c:v>
                </c:pt>
                <c:pt idx="3">
                  <c:v>Eligibility Determinations or Assessments</c:v>
                </c:pt>
                <c:pt idx="4">
                  <c:v>Consumer Satisfaction Surveys</c:v>
                </c:pt>
              </c:strCache>
            </c:strRef>
          </c:cat>
          <c:val>
            <c:numRef>
              <c:f>Sheet1!$B$2:$B$6</c:f>
              <c:numCache>
                <c:formatCode>General</c:formatCode>
                <c:ptCount val="5"/>
                <c:pt idx="0">
                  <c:v>16</c:v>
                </c:pt>
                <c:pt idx="1">
                  <c:v>11</c:v>
                </c:pt>
                <c:pt idx="2">
                  <c:v>8</c:v>
                </c:pt>
                <c:pt idx="3">
                  <c:v>7</c:v>
                </c:pt>
                <c:pt idx="4">
                  <c:v>3</c:v>
                </c:pt>
              </c:numCache>
            </c:numRef>
          </c:val>
          <c:extLst>
            <c:ext xmlns:c16="http://schemas.microsoft.com/office/drawing/2014/chart" uri="{C3380CC4-5D6E-409C-BE32-E72D297353CC}">
              <c16:uniqueId val="{00000000-542C-4294-8BE1-4DADA9B54233}"/>
            </c:ext>
          </c:extLst>
        </c:ser>
        <c:dLbls>
          <c:dLblPos val="outEnd"/>
          <c:showLegendKey val="0"/>
          <c:showVal val="1"/>
          <c:showCatName val="0"/>
          <c:showSerName val="0"/>
          <c:showPercent val="0"/>
          <c:showBubbleSize val="0"/>
        </c:dLbls>
        <c:gapWidth val="219"/>
        <c:overlap val="-27"/>
        <c:axId val="-350207456"/>
        <c:axId val="-350203104"/>
      </c:barChart>
      <c:catAx>
        <c:axId val="-35020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0203104"/>
        <c:crosses val="autoZero"/>
        <c:auto val="1"/>
        <c:lblAlgn val="ctr"/>
        <c:lblOffset val="100"/>
        <c:noMultiLvlLbl val="0"/>
      </c:catAx>
      <c:valAx>
        <c:axId val="-350203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2074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8"/>
                <c:pt idx="0">
                  <c:v>Balancing Incentives Program</c:v>
                </c:pt>
                <c:pt idx="1">
                  <c:v>Assistive Technology Act Program</c:v>
                </c:pt>
                <c:pt idx="2">
                  <c:v>Money Follows the Person Program</c:v>
                </c:pt>
                <c:pt idx="3">
                  <c:v>Other </c:v>
                </c:pt>
                <c:pt idx="4">
                  <c:v>State General Fund</c:v>
                </c:pt>
                <c:pt idx="5">
                  <c:v>Vocational Rehabilitation</c:v>
                </c:pt>
                <c:pt idx="6">
                  <c:v>State Plan</c:v>
                </c:pt>
                <c:pt idx="7">
                  <c:v>HCBS Waiver</c:v>
                </c:pt>
              </c:strCache>
            </c:strRef>
          </c:cat>
          <c:val>
            <c:numRef>
              <c:f>Sheet1!$B$2:$B$9</c:f>
              <c:numCache>
                <c:formatCode>General</c:formatCode>
                <c:ptCount val="8"/>
                <c:pt idx="0">
                  <c:v>2</c:v>
                </c:pt>
                <c:pt idx="1">
                  <c:v>5</c:v>
                </c:pt>
                <c:pt idx="2">
                  <c:v>12</c:v>
                </c:pt>
                <c:pt idx="3">
                  <c:v>13</c:v>
                </c:pt>
                <c:pt idx="4">
                  <c:v>18</c:v>
                </c:pt>
                <c:pt idx="5">
                  <c:v>27</c:v>
                </c:pt>
                <c:pt idx="6">
                  <c:v>29</c:v>
                </c:pt>
                <c:pt idx="7">
                  <c:v>39</c:v>
                </c:pt>
              </c:numCache>
            </c:numRef>
          </c:val>
          <c:extLst>
            <c:ext xmlns:c16="http://schemas.microsoft.com/office/drawing/2014/chart" uri="{C3380CC4-5D6E-409C-BE32-E72D297353CC}">
              <c16:uniqueId val="{00000000-1502-4B75-B18E-75A11BEABFEB}"/>
            </c:ext>
          </c:extLst>
        </c:ser>
        <c:dLbls>
          <c:dLblPos val="outEnd"/>
          <c:showLegendKey val="0"/>
          <c:showVal val="1"/>
          <c:showCatName val="0"/>
          <c:showSerName val="0"/>
          <c:showPercent val="0"/>
          <c:showBubbleSize val="0"/>
        </c:dLbls>
        <c:gapWidth val="100"/>
        <c:axId val="-350200928"/>
        <c:axId val="-350199840"/>
      </c:barChart>
      <c:catAx>
        <c:axId val="-35020092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350199840"/>
        <c:crosses val="autoZero"/>
        <c:auto val="1"/>
        <c:lblAlgn val="ctr"/>
        <c:lblOffset val="100"/>
        <c:noMultiLvlLbl val="0"/>
      </c:catAx>
      <c:valAx>
        <c:axId val="-350199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3502009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cene3d>
              <a:camera prst="orthographicFront"/>
              <a:lightRig rig="threePt" dir="t"/>
            </a:scene3d>
            <a:sp3d prstMaterial="dkEdge">
              <a:bevelT/>
            </a:sp3d>
          </c:spPr>
          <c:dPt>
            <c:idx val="0"/>
            <c:bubble3D val="0"/>
            <c:explosion val="6"/>
            <c:spPr>
              <a:solidFill>
                <a:srgbClr val="FF0000"/>
              </a:solidFill>
              <a:ln w="19050">
                <a:solidFill>
                  <a:schemeClr val="tx1"/>
                </a:solidFill>
              </a:ln>
              <a:effectLst/>
              <a:scene3d>
                <a:camera prst="orthographicFront"/>
                <a:lightRig rig="threePt" dir="t"/>
              </a:scene3d>
              <a:sp3d prstMaterial="dkEdge">
                <a:bevelT/>
              </a:sp3d>
            </c:spPr>
            <c:extLst>
              <c:ext xmlns:c16="http://schemas.microsoft.com/office/drawing/2014/chart" uri="{C3380CC4-5D6E-409C-BE32-E72D297353CC}">
                <c16:uniqueId val="{00000001-2F05-4334-A5AF-B5C98E911AF3}"/>
              </c:ext>
            </c:extLst>
          </c:dPt>
          <c:dPt>
            <c:idx val="1"/>
            <c:bubble3D val="0"/>
            <c:spPr>
              <a:solidFill>
                <a:schemeClr val="accent1"/>
              </a:solidFill>
              <a:ln w="19050">
                <a:solidFill>
                  <a:schemeClr val="tx1"/>
                </a:solidFill>
              </a:ln>
              <a:effectLst/>
              <a:scene3d>
                <a:camera prst="orthographicFront"/>
                <a:lightRig rig="threePt" dir="t"/>
              </a:scene3d>
              <a:sp3d prstMaterial="dkEdge">
                <a:bevelT/>
              </a:sp3d>
            </c:spPr>
            <c:extLst>
              <c:ext xmlns:c16="http://schemas.microsoft.com/office/drawing/2014/chart" uri="{C3380CC4-5D6E-409C-BE32-E72D297353CC}">
                <c16:uniqueId val="{00000002-2F05-4334-A5AF-B5C98E911AF3}"/>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Yes </c:v>
                </c:pt>
                <c:pt idx="1">
                  <c:v>No</c:v>
                </c:pt>
              </c:strCache>
            </c:strRef>
          </c:cat>
          <c:val>
            <c:numRef>
              <c:f>Sheet1!$B$2:$B$3</c:f>
              <c:numCache>
                <c:formatCode>General</c:formatCode>
                <c:ptCount val="2"/>
                <c:pt idx="0">
                  <c:v>22</c:v>
                </c:pt>
                <c:pt idx="1">
                  <c:v>21</c:v>
                </c:pt>
              </c:numCache>
            </c:numRef>
          </c:val>
          <c:extLst>
            <c:ext xmlns:c16="http://schemas.microsoft.com/office/drawing/2014/chart" uri="{C3380CC4-5D6E-409C-BE32-E72D297353CC}">
              <c16:uniqueId val="{00000000-2F05-4334-A5AF-B5C98E911AF3}"/>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Assistive Technology Act Program</c:v>
                </c:pt>
                <c:pt idx="1">
                  <c:v>General Fund</c:v>
                </c:pt>
                <c:pt idx="2">
                  <c:v>Money Follows the Person Program</c:v>
                </c:pt>
                <c:pt idx="3">
                  <c:v>Other </c:v>
                </c:pt>
                <c:pt idx="4">
                  <c:v>Vocational Rehabilitation</c:v>
                </c:pt>
                <c:pt idx="5">
                  <c:v>State Plan Funds</c:v>
                </c:pt>
                <c:pt idx="6">
                  <c:v>Not Applicable</c:v>
                </c:pt>
                <c:pt idx="7">
                  <c:v>HCBS Waivers</c:v>
                </c:pt>
              </c:strCache>
            </c:strRef>
          </c:cat>
          <c:val>
            <c:numRef>
              <c:f>Sheet1!$B$2:$B$9</c:f>
              <c:numCache>
                <c:formatCode>General</c:formatCode>
                <c:ptCount val="8"/>
                <c:pt idx="0">
                  <c:v>5</c:v>
                </c:pt>
                <c:pt idx="1">
                  <c:v>5</c:v>
                </c:pt>
                <c:pt idx="2">
                  <c:v>6</c:v>
                </c:pt>
                <c:pt idx="3">
                  <c:v>7</c:v>
                </c:pt>
                <c:pt idx="4">
                  <c:v>7</c:v>
                </c:pt>
                <c:pt idx="5">
                  <c:v>9</c:v>
                </c:pt>
                <c:pt idx="6">
                  <c:v>16</c:v>
                </c:pt>
                <c:pt idx="7">
                  <c:v>23</c:v>
                </c:pt>
              </c:numCache>
            </c:numRef>
          </c:val>
          <c:extLst>
            <c:ext xmlns:c16="http://schemas.microsoft.com/office/drawing/2014/chart" uri="{C3380CC4-5D6E-409C-BE32-E72D297353CC}">
              <c16:uniqueId val="{00000000-5A5F-4123-A11C-EDC375E22D2E}"/>
            </c:ext>
          </c:extLst>
        </c:ser>
        <c:dLbls>
          <c:dLblPos val="outEnd"/>
          <c:showLegendKey val="0"/>
          <c:showVal val="1"/>
          <c:showCatName val="0"/>
          <c:showSerName val="0"/>
          <c:showPercent val="0"/>
          <c:showBubbleSize val="0"/>
        </c:dLbls>
        <c:gapWidth val="182"/>
        <c:axId val="-350213440"/>
        <c:axId val="-350214528"/>
      </c:barChart>
      <c:catAx>
        <c:axId val="-350213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0214528"/>
        <c:crosses val="autoZero"/>
        <c:auto val="1"/>
        <c:lblAlgn val="ctr"/>
        <c:lblOffset val="100"/>
        <c:noMultiLvlLbl val="0"/>
      </c:catAx>
      <c:valAx>
        <c:axId val="-350214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0213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FFC000"/>
            </a:solidFill>
            <a:ln>
              <a:noFill/>
            </a:ln>
            <a:effectLst/>
            <a:scene3d>
              <a:camera prst="orthographicFront"/>
              <a:lightRig rig="threePt" dir="t"/>
            </a:scene3d>
            <a:sp3d prstMaterial="dkEdge">
              <a:bevelT w="165100" prst="coolSlant"/>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Tablets/Computers</c:v>
                </c:pt>
                <c:pt idx="1">
                  <c:v>Accessible Appliances</c:v>
                </c:pt>
                <c:pt idx="2">
                  <c:v>Smart Home Solutions</c:v>
                </c:pt>
                <c:pt idx="3">
                  <c:v>Smartphones</c:v>
                </c:pt>
                <c:pt idx="4">
                  <c:v>Digital Health Sensors / Trackers</c:v>
                </c:pt>
                <c:pt idx="5">
                  <c:v>Executive Functioning or Memory Aids</c:v>
                </c:pt>
                <c:pt idx="6">
                  <c:v>Wayfinding or GPS Technology Services</c:v>
                </c:pt>
                <c:pt idx="7">
                  <c:v>Shared Transportation Services </c:v>
                </c:pt>
                <c:pt idx="8">
                  <c:v>Internet/Broadband</c:v>
                </c:pt>
              </c:strCache>
            </c:strRef>
          </c:cat>
          <c:val>
            <c:numRef>
              <c:f>Sheet1!$B$2:$B$10</c:f>
              <c:numCache>
                <c:formatCode>General</c:formatCode>
                <c:ptCount val="9"/>
                <c:pt idx="0">
                  <c:v>18</c:v>
                </c:pt>
                <c:pt idx="1">
                  <c:v>16</c:v>
                </c:pt>
                <c:pt idx="2">
                  <c:v>12</c:v>
                </c:pt>
                <c:pt idx="3">
                  <c:v>11</c:v>
                </c:pt>
                <c:pt idx="4">
                  <c:v>11</c:v>
                </c:pt>
                <c:pt idx="5">
                  <c:v>10</c:v>
                </c:pt>
                <c:pt idx="6">
                  <c:v>9</c:v>
                </c:pt>
                <c:pt idx="7">
                  <c:v>8</c:v>
                </c:pt>
                <c:pt idx="8">
                  <c:v>6</c:v>
                </c:pt>
              </c:numCache>
            </c:numRef>
          </c:val>
          <c:extLst>
            <c:ext xmlns:c16="http://schemas.microsoft.com/office/drawing/2014/chart" uri="{C3380CC4-5D6E-409C-BE32-E72D297353CC}">
              <c16:uniqueId val="{00000000-C37C-40A1-BDB7-D2DA1CD741C5}"/>
            </c:ext>
          </c:extLst>
        </c:ser>
        <c:dLbls>
          <c:showLegendKey val="0"/>
          <c:showVal val="0"/>
          <c:showCatName val="0"/>
          <c:showSerName val="0"/>
          <c:showPercent val="0"/>
          <c:showBubbleSize val="0"/>
        </c:dLbls>
        <c:gapWidth val="219"/>
        <c:overlap val="-27"/>
        <c:axId val="-201832496"/>
        <c:axId val="-201833584"/>
      </c:barChart>
      <c:catAx>
        <c:axId val="-20183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833584"/>
        <c:crosses val="autoZero"/>
        <c:auto val="1"/>
        <c:lblAlgn val="ctr"/>
        <c:lblOffset val="100"/>
        <c:noMultiLvlLbl val="0"/>
      </c:catAx>
      <c:valAx>
        <c:axId val="-201833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18324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cene3d>
              <a:camera prst="orthographicFront"/>
              <a:lightRig rig="threePt" dir="t"/>
            </a:scene3d>
            <a:sp3d prstMaterial="dkEdge">
              <a:bevelT/>
            </a:sp3d>
          </c:spPr>
          <c:dPt>
            <c:idx val="0"/>
            <c:bubble3D val="0"/>
            <c:explosion val="6"/>
            <c:spPr>
              <a:solidFill>
                <a:srgbClr val="FF0000"/>
              </a:solidFill>
              <a:ln w="19050">
                <a:solidFill>
                  <a:schemeClr val="tx1"/>
                </a:solidFill>
              </a:ln>
              <a:effectLst/>
              <a:scene3d>
                <a:camera prst="orthographicFront"/>
                <a:lightRig rig="threePt" dir="t"/>
              </a:scene3d>
              <a:sp3d prstMaterial="dkEdge">
                <a:bevelT/>
              </a:sp3d>
            </c:spPr>
            <c:extLst>
              <c:ext xmlns:c16="http://schemas.microsoft.com/office/drawing/2014/chart" uri="{C3380CC4-5D6E-409C-BE32-E72D297353CC}">
                <c16:uniqueId val="{00000001-0B12-43AE-A721-6AAA32118D9A}"/>
              </c:ext>
            </c:extLst>
          </c:dPt>
          <c:dPt>
            <c:idx val="1"/>
            <c:bubble3D val="0"/>
            <c:spPr>
              <a:solidFill>
                <a:schemeClr val="accent1"/>
              </a:solidFill>
              <a:ln w="19050">
                <a:solidFill>
                  <a:schemeClr val="tx1"/>
                </a:solidFill>
              </a:ln>
              <a:effectLst/>
              <a:scene3d>
                <a:camera prst="orthographicFront"/>
                <a:lightRig rig="threePt" dir="t"/>
              </a:scene3d>
              <a:sp3d prstMaterial="dkEdge">
                <a:bevelT/>
              </a:sp3d>
            </c:spPr>
            <c:extLst>
              <c:ext xmlns:c16="http://schemas.microsoft.com/office/drawing/2014/chart" uri="{C3380CC4-5D6E-409C-BE32-E72D297353CC}">
                <c16:uniqueId val="{00000003-0B12-43AE-A721-6AAA32118D9A}"/>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Yes </c:v>
                </c:pt>
                <c:pt idx="1">
                  <c:v>No</c:v>
                </c:pt>
              </c:strCache>
            </c:strRef>
          </c:cat>
          <c:val>
            <c:numRef>
              <c:f>Sheet1!$B$2:$B$3</c:f>
              <c:numCache>
                <c:formatCode>General</c:formatCode>
                <c:ptCount val="2"/>
                <c:pt idx="0">
                  <c:v>20</c:v>
                </c:pt>
                <c:pt idx="1">
                  <c:v>23</c:v>
                </c:pt>
              </c:numCache>
            </c:numRef>
          </c:val>
          <c:extLst>
            <c:ext xmlns:c16="http://schemas.microsoft.com/office/drawing/2014/chart" uri="{C3380CC4-5D6E-409C-BE32-E72D297353CC}">
              <c16:uniqueId val="{00000004-0B12-43AE-A721-6AAA32118D9A}"/>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2A2C3-6915-4E74-BAEC-28524739D060}" type="datetimeFigureOut">
              <a:rPr lang="en-US" smtClean="0"/>
              <a:t>3/20/2019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80F13-87F5-424C-ADF7-09DA469C2720}" type="slidenum">
              <a:rPr lang="en-US" smtClean="0"/>
              <a:t>‹#›</a:t>
            </a:fld>
            <a:endParaRPr lang="en-US" dirty="0"/>
          </a:p>
        </p:txBody>
      </p:sp>
    </p:spTree>
    <p:extLst>
      <p:ext uri="{BB962C8B-B14F-4D97-AF65-F5344CB8AC3E}">
        <p14:creationId xmlns:p14="http://schemas.microsoft.com/office/powerpoint/2010/main" val="175390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1BE3D-7CA5-4DF4-AD29-6F4CAD8B9460}" type="slidenum">
              <a:rPr lang="en-US" altLang="en-US"/>
              <a:pPr/>
              <a:t>1</a:t>
            </a:fld>
            <a:endParaRPr lang="en-US" alt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72204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Remote monitoring is used as a tool by 21 states for supported</a:t>
            </a:r>
            <a:r>
              <a:rPr lang="en-US" baseline="0" dirty="0" smtClean="0"/>
              <a:t> living</a:t>
            </a:r>
          </a:p>
          <a:p>
            <a:r>
              <a:rPr lang="en-US" baseline="0" dirty="0" smtClean="0"/>
              <a:t>5 for Supported/Integrated Employment</a:t>
            </a:r>
            <a:endParaRPr lang="en-US" dirty="0"/>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04463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Sources Include: </a:t>
            </a:r>
          </a:p>
          <a:p>
            <a:pPr marL="228600" indent="-228600">
              <a:buAutoNum type="arabicPeriod"/>
            </a:pPr>
            <a:r>
              <a:rPr lang="en-US" dirty="0"/>
              <a:t>Local County Board Resources</a:t>
            </a:r>
          </a:p>
          <a:p>
            <a:pPr marL="228600" indent="-228600">
              <a:buAutoNum type="arabicPeriod"/>
            </a:pPr>
            <a:r>
              <a:rPr lang="en-US" dirty="0"/>
              <a:t>DDS Family Grants</a:t>
            </a:r>
          </a:p>
          <a:p>
            <a:pPr marL="228600" indent="-228600">
              <a:buAutoNum type="arabicPeriod"/>
            </a:pPr>
            <a:r>
              <a:rPr lang="en-US" dirty="0"/>
              <a:t>Tech 4 Home and Innovation Grants</a:t>
            </a:r>
          </a:p>
          <a:p>
            <a:pPr marL="228600" indent="-228600">
              <a:buAutoNum type="arabicPeriod"/>
            </a:pPr>
            <a:r>
              <a:rPr lang="en-US" dirty="0"/>
              <a:t>1915 (i) HCBS SPA</a:t>
            </a:r>
          </a:p>
          <a:p>
            <a:pPr marL="228600" indent="-228600">
              <a:buAutoNum type="arabicPeriod"/>
            </a:pPr>
            <a:r>
              <a:rPr lang="en-US" dirty="0"/>
              <a:t>Community First Choice 1915 (k)</a:t>
            </a:r>
          </a:p>
          <a:p>
            <a:pPr marL="228600" indent="-228600">
              <a:buAutoNum type="arabicPeriod"/>
            </a:pPr>
            <a:r>
              <a:rPr lang="en-US" dirty="0"/>
              <a:t>1915 (J) Waiver</a:t>
            </a:r>
          </a:p>
          <a:p>
            <a:pPr marL="228600" indent="-228600">
              <a:buAutoNum type="arabicPeriod"/>
            </a:pPr>
            <a:r>
              <a:rPr lang="en-US" dirty="0"/>
              <a:t>University Provided Technology</a:t>
            </a:r>
          </a:p>
          <a:p>
            <a:pPr marL="228600" indent="-228600">
              <a:buAutoNum type="arabicPeriod"/>
            </a:pPr>
            <a:r>
              <a:rPr lang="en-US" dirty="0"/>
              <a:t>PASRR State Plan</a:t>
            </a:r>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40716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of the greatest barriers to technology use as you have seen from the Ohio study are</a:t>
            </a:r>
          </a:p>
          <a:p>
            <a:pPr marL="228600" indent="-228600">
              <a:buAutoNum type="arabicPeriod"/>
            </a:pPr>
            <a:r>
              <a:rPr lang="en-US" dirty="0"/>
              <a:t>Lack of training </a:t>
            </a:r>
          </a:p>
          <a:p>
            <a:pPr marL="228600" indent="-228600">
              <a:buAutoNum type="arabicPeriod"/>
            </a:pPr>
            <a:r>
              <a:rPr lang="en-US" dirty="0"/>
              <a:t>Inability to solve problems with technology when they occur</a:t>
            </a:r>
          </a:p>
          <a:p>
            <a:pPr marL="228600" indent="-228600">
              <a:buAutoNum type="arabicPeriod"/>
            </a:pPr>
            <a:endParaRPr lang="en-US" dirty="0"/>
          </a:p>
          <a:p>
            <a:pPr marL="0" indent="0">
              <a:buNone/>
            </a:pPr>
            <a:r>
              <a:rPr lang="en-US" dirty="0"/>
              <a:t>Needs to be a holistic approach to technology. It is not enough to simple purchase hardware, software and systems you need to teach people to use it. </a:t>
            </a:r>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152265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55386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States do not fund any of the following categories</a:t>
            </a:r>
          </a:p>
          <a:p>
            <a:endParaRPr lang="en-US" altLang="en-US" dirty="0"/>
          </a:p>
          <a:p>
            <a:r>
              <a:rPr lang="en-US" altLang="en-US" dirty="0"/>
              <a:t>54% of adults living with a disability use the Internet compared with 81% of adults without a disability </a:t>
            </a:r>
            <a:r>
              <a:rPr lang="en-US" altLang="en-US" sz="1300" dirty="0"/>
              <a:t>(Fox&amp; Boyles, 2012)</a:t>
            </a:r>
          </a:p>
          <a:p>
            <a:r>
              <a:rPr lang="en-US" altLang="en-US" dirty="0"/>
              <a:t>More than 50% of youth with disabilities (ages 15-24) report the do not have all the assistive devices they need</a:t>
            </a:r>
          </a:p>
          <a:p>
            <a:pPr lvl="1"/>
            <a:r>
              <a:rPr lang="en-US" altLang="en-US" dirty="0"/>
              <a:t>25% do not have any devices </a:t>
            </a:r>
            <a:r>
              <a:rPr lang="en-US" altLang="en-US" sz="1300" dirty="0"/>
              <a:t>(Lindsay &amp; Tsybina, 2011)</a:t>
            </a:r>
          </a:p>
          <a:p>
            <a:endParaRPr lang="en-US" dirty="0"/>
          </a:p>
          <a:p>
            <a:pPr>
              <a:defRPr/>
            </a:pPr>
            <a:r>
              <a:rPr lang="en-US" dirty="0"/>
              <a:t>Technology Divide is still prevalent</a:t>
            </a:r>
          </a:p>
          <a:p>
            <a:pPr>
              <a:defRPr/>
            </a:pPr>
            <a:r>
              <a:rPr lang="en-US" dirty="0"/>
              <a:t>Home computer, Internet and Broadband Adoption: </a:t>
            </a:r>
          </a:p>
          <a:p>
            <a:pPr>
              <a:defRPr/>
            </a:pPr>
            <a:r>
              <a:rPr lang="en-US" dirty="0"/>
              <a:t>53% of those with a disability had a computer as compared to 79% of the general population</a:t>
            </a:r>
          </a:p>
          <a:p>
            <a:pPr>
              <a:defRPr/>
            </a:pPr>
            <a:r>
              <a:rPr lang="en-US" dirty="0"/>
              <a:t>48% of those with a disability used the internet as compared to 76% of the general population </a:t>
            </a:r>
          </a:p>
          <a:p>
            <a:pPr>
              <a:defRPr/>
            </a:pPr>
            <a:r>
              <a:rPr lang="en-US" dirty="0"/>
              <a:t>46% of those with a disability had adopted broadband compared to 73% of the general population</a:t>
            </a:r>
          </a:p>
          <a:p>
            <a:pPr marL="171450" indent="-171450">
              <a:buFontTx/>
              <a:buChar char="-"/>
              <a:defRPr/>
            </a:pPr>
            <a:r>
              <a:rPr lang="en-US" dirty="0"/>
              <a:t>National Telecommunications and Information Administration and Economics and Statistics Administration in the U.S. Department of Commerce</a:t>
            </a:r>
          </a:p>
          <a:p>
            <a:endParaRPr lang="en-US" dirty="0"/>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516737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list of companies –</a:t>
            </a:r>
            <a:r>
              <a:rPr lang="en-US" baseline="0" dirty="0" smtClean="0"/>
              <a:t> no one consistent leader</a:t>
            </a:r>
            <a:endParaRPr lang="en-US" dirty="0"/>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516178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“…our society has not evolved to the point where this population uses technology to the extent needed to enjoy the rights of full citizenship, as recognized by the Constitution.” (2016)</a:t>
            </a:r>
          </a:p>
          <a:p>
            <a:r>
              <a:rPr lang="en-US" dirty="0"/>
              <a:t>National Council on </a:t>
            </a:r>
            <a:r>
              <a:rPr lang="en-US" dirty="0" smtClean="0"/>
              <a:t>Disability </a:t>
            </a:r>
            <a:r>
              <a:rPr lang="en-US" dirty="0"/>
              <a:t>Report</a:t>
            </a:r>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3991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real consistent answer</a:t>
            </a:r>
          </a:p>
          <a:p>
            <a:endParaRPr lang="en-US" dirty="0"/>
          </a:p>
          <a:p>
            <a:r>
              <a:rPr lang="en-US" dirty="0"/>
              <a:t>Kyle noted high prevalence of falls – did you know there is technology that integrates there are sensors into clothing that can identify when a fall occurs, the directionality of the fall, alert caregivers when a fall happens and even in some cases deploy air bags </a:t>
            </a:r>
            <a:endParaRPr lang="en-US" dirty="0" smtClean="0"/>
          </a:p>
          <a:p>
            <a:endParaRPr lang="en-US" dirty="0" smtClean="0"/>
          </a:p>
          <a:p>
            <a:r>
              <a:rPr lang="en-US" dirty="0" smtClean="0"/>
              <a:t>Other areas:</a:t>
            </a:r>
            <a:r>
              <a:rPr lang="en-US" baseline="0" dirty="0" smtClean="0"/>
              <a:t> Companion care, employment and a variety of Service supports (staff supports, case management, electronic visitation verification, assessment, payment options)</a:t>
            </a:r>
            <a:endParaRPr lang="en-US" dirty="0"/>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857277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purpose of providing Assistive Technology through our HCBS Waivers is to increase, maintain, or improve functional capabilities of waiver participants.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currently available on two of our five waiver programs including Individual and Family Services (IFS) and Children’s Intensive In-Home Behavioral Supports (CIIBS) Waivers.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Funding is limited to $1,200-$3,600/year for any combination of services on the IFS waiver and $4,000/month for any combination of services on the CIIBS waiver.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Similar to CFC, the equipment must be recommended by a qualified professional.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Waiver is the payer of last resort and assistive technology needs can often be met through CFC; this may help to explain the limited scope of diversity in assistive technology purchases on the waiver.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Also similar to CFC, waiver expenditures increased by over 500% from 2016 to 2017. The large increase can be attributed to trainings, technology demonstrations, increased awareness, and increased accessibility to these technologies. </a:t>
            </a:r>
          </a:p>
          <a:p>
            <a:endParaRPr lang="en-US" dirty="0"/>
          </a:p>
        </p:txBody>
      </p:sp>
      <p:sp>
        <p:nvSpPr>
          <p:cNvPr id="4" name="Slide Number Placeholder 3"/>
          <p:cNvSpPr>
            <a:spLocks noGrp="1"/>
          </p:cNvSpPr>
          <p:nvPr>
            <p:ph type="sldNum" sz="quarter" idx="10"/>
          </p:nvPr>
        </p:nvSpPr>
        <p:spPr/>
        <p:txBody>
          <a:bodyPr/>
          <a:lstStyle/>
          <a:p>
            <a:pPr>
              <a:defRPr/>
            </a:pPr>
            <a:fld id="{00EDC739-8D11-4967-9DDC-59795321C5E6}"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71312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purpose of providing Assistive Technology through our HCBS Waivers is to increase, maintain, or improve functional capabilities of waiver participants.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currently available on two of our five waiver programs including Individual and Family Services (IFS) and Children’s Intensive In-Home Behavioral Supports (CIIBS) Waivers.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Funding is limited to $1,200-$3,600/year for any combination of services on the IFS waiver and $4,000/month for any combination of services on the CIIBS waiver.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Similar to CFC, the equipment must be recommended by a qualified professional.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Waiver is the payer of last resort and assistive technology needs can often be met through CFC; this may help to explain the limited scope of diversity in assistive technology purchases on the waiver. </a:t>
            </a: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Also similar to CFC, waiver expenditures increased by over 500% from 2016 to 2017. The large increase can be attributed to trainings, technology demonstrations, increased awareness, and increased accessibility to these technologies.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three Ohio DD waivers permit: (1) remote support equipment and (2) remote support services. </a:t>
            </a:r>
          </a:p>
          <a:p>
            <a:r>
              <a:rPr lang="en-US" sz="1200" kern="1200" dirty="0" smtClean="0">
                <a:solidFill>
                  <a:schemeClr val="tx1"/>
                </a:solidFill>
                <a:effectLst/>
                <a:latin typeface="+mn-lt"/>
                <a:ea typeface="+mn-ea"/>
                <a:cs typeface="+mn-cs"/>
              </a:rPr>
              <a:t>•Since 2011.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Flood Sensors </a:t>
            </a:r>
          </a:p>
          <a:p>
            <a:r>
              <a:rPr lang="en-US" sz="1200" kern="1200" dirty="0" smtClean="0">
                <a:solidFill>
                  <a:schemeClr val="tx1"/>
                </a:solidFill>
                <a:effectLst/>
                <a:latin typeface="+mn-lt"/>
                <a:ea typeface="+mn-ea"/>
                <a:cs typeface="+mn-cs"/>
              </a:rPr>
              <a:t>–Bed sensors </a:t>
            </a:r>
          </a:p>
          <a:p>
            <a:r>
              <a:rPr lang="en-US" sz="1200" kern="1200" dirty="0" smtClean="0">
                <a:solidFill>
                  <a:schemeClr val="tx1"/>
                </a:solidFill>
                <a:effectLst/>
                <a:latin typeface="+mn-lt"/>
                <a:ea typeface="+mn-ea"/>
                <a:cs typeface="+mn-cs"/>
              </a:rPr>
              <a:t>–Door and window sensors </a:t>
            </a:r>
          </a:p>
          <a:p>
            <a:r>
              <a:rPr lang="en-US" sz="1200" kern="1200" dirty="0" smtClean="0">
                <a:solidFill>
                  <a:schemeClr val="tx1"/>
                </a:solidFill>
                <a:effectLst/>
                <a:latin typeface="+mn-lt"/>
                <a:ea typeface="+mn-ea"/>
                <a:cs typeface="+mn-cs"/>
              </a:rPr>
              <a:t>–Motion detectors </a:t>
            </a:r>
          </a:p>
          <a:p>
            <a:r>
              <a:rPr lang="en-US" sz="1200" kern="1200" dirty="0" smtClean="0">
                <a:solidFill>
                  <a:schemeClr val="tx1"/>
                </a:solidFill>
                <a:effectLst/>
                <a:latin typeface="+mn-lt"/>
                <a:ea typeface="+mn-ea"/>
                <a:cs typeface="+mn-cs"/>
              </a:rPr>
              <a:t>–Fall deterctors </a:t>
            </a:r>
          </a:p>
          <a:p>
            <a:r>
              <a:rPr lang="en-US" sz="1200" kern="1200" dirty="0" smtClean="0">
                <a:solidFill>
                  <a:schemeClr val="tx1"/>
                </a:solidFill>
                <a:effectLst/>
                <a:latin typeface="+mn-lt"/>
                <a:ea typeface="+mn-ea"/>
                <a:cs typeface="+mn-cs"/>
              </a:rPr>
              <a:t>–Medication dispensers </a:t>
            </a:r>
          </a:p>
          <a:p>
            <a:r>
              <a:rPr lang="en-US" sz="1200" kern="1200" dirty="0" smtClean="0">
                <a:solidFill>
                  <a:schemeClr val="tx1"/>
                </a:solidFill>
                <a:effectLst/>
                <a:latin typeface="+mn-lt"/>
                <a:ea typeface="+mn-ea"/>
                <a:cs typeface="+mn-cs"/>
              </a:rPr>
              <a:t>–etc. </a:t>
            </a:r>
          </a:p>
          <a:p>
            <a:r>
              <a:rPr lang="en-US" sz="1200" kern="1200" dirty="0" smtClean="0">
                <a:solidFill>
                  <a:schemeClr val="tx1"/>
                </a:solidFill>
                <a:effectLst/>
                <a:latin typeface="+mn-lt"/>
                <a:ea typeface="+mn-ea"/>
                <a:cs typeface="+mn-cs"/>
              </a:rPr>
              <a:t>Sometimes necessary.</a:t>
            </a:r>
          </a:p>
          <a:p>
            <a:r>
              <a:rPr lang="en-US" sz="1200" kern="1200" dirty="0" smtClean="0">
                <a:solidFill>
                  <a:schemeClr val="tx1"/>
                </a:solidFill>
                <a:effectLst/>
                <a:latin typeface="+mn-lt"/>
                <a:ea typeface="+mn-ea"/>
                <a:cs typeface="+mn-cs"/>
              </a:rPr>
              <a:t>–Cameras are rarely used in private areas. More likely used in common areas: living room, kitchen, doorway.</a:t>
            </a:r>
          </a:p>
          <a:p>
            <a:r>
              <a:rPr lang="en-US" sz="1200" kern="1200" dirty="0" smtClean="0">
                <a:solidFill>
                  <a:schemeClr val="tx1"/>
                </a:solidFill>
                <a:effectLst/>
                <a:latin typeface="+mn-lt"/>
                <a:ea typeface="+mn-ea"/>
                <a:cs typeface="+mn-cs"/>
              </a:rPr>
              <a:t>–Only used when determined least intrusive solution</a:t>
            </a:r>
          </a:p>
          <a:p>
            <a:r>
              <a:rPr lang="en-US" sz="1200" kern="1200" dirty="0" smtClean="0">
                <a:solidFill>
                  <a:schemeClr val="tx1"/>
                </a:solidFill>
                <a:effectLst/>
                <a:latin typeface="+mn-lt"/>
                <a:ea typeface="+mn-ea"/>
                <a:cs typeface="+mn-cs"/>
              </a:rPr>
              <a:t>How many people (… of 37,000) do you think use remote support  281</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0EDC739-8D11-4967-9DDC-59795321C5E6}"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242030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CoP</a:t>
            </a:r>
            <a:r>
              <a:rPr lang="en-US" baseline="0" dirty="0" smtClean="0"/>
              <a:t> consisted of 5 states and 1 mentor state.  In 2016 expanded 11 more states for a total of 17 state teams</a:t>
            </a:r>
            <a:endParaRPr lang="en-US" dirty="0"/>
          </a:p>
        </p:txBody>
      </p:sp>
      <p:sp>
        <p:nvSpPr>
          <p:cNvPr id="4" name="Slide Number Placeholder 3"/>
          <p:cNvSpPr>
            <a:spLocks noGrp="1"/>
          </p:cNvSpPr>
          <p:nvPr>
            <p:ph type="sldNum" sz="quarter" idx="10"/>
          </p:nvPr>
        </p:nvSpPr>
        <p:spPr/>
        <p:txBody>
          <a:bodyPr/>
          <a:lstStyle/>
          <a:p>
            <a:pPr>
              <a:defRPr/>
            </a:pPr>
            <a:fld id="{00EDC739-8D11-4967-9DDC-59795321C5E6}"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209349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purpose of providing Assistive Technology through our HCBS Waivers is to increase, maintain, or improve functional capabilities of waiver participants.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currently available on two of our five waiver programs including Individual and Family Services (IFS) and Children’s Intensive In-Home Behavioral Supports (CIIBS) Waivers.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Funding is limited to $1,200-$3,600/year for any combination of services on the IFS waiver and $4,000/month for any combination of services on the CIIBS waiver.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Similar to CFC, the equipment must be recommended by a qualified professional.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Waiver is the payer of last resort and assistive technology needs can often be met through CFC; this may help to explain the limited scope of diversity in assistive technology purchases on the waiver.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Also similar to CFC, waiver expenditures increased by over 500% from 2016 to 2017. The large increase can be attributed to trainings, technology demonstrations, increased awareness, and increased accessibility to these technologies. </a:t>
            </a:r>
          </a:p>
          <a:p>
            <a:endParaRPr lang="en-US" dirty="0"/>
          </a:p>
        </p:txBody>
      </p:sp>
      <p:sp>
        <p:nvSpPr>
          <p:cNvPr id="4" name="Slide Number Placeholder 3"/>
          <p:cNvSpPr>
            <a:spLocks noGrp="1"/>
          </p:cNvSpPr>
          <p:nvPr>
            <p:ph type="sldNum" sz="quarter" idx="10"/>
          </p:nvPr>
        </p:nvSpPr>
        <p:spPr/>
        <p:txBody>
          <a:bodyPr/>
          <a:lstStyle/>
          <a:p>
            <a:pPr>
              <a:defRPr/>
            </a:pPr>
            <a:fld id="{00EDC739-8D11-4967-9DDC-59795321C5E6}"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3541001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08768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CoP</a:t>
            </a:r>
            <a:r>
              <a:rPr lang="en-US" baseline="0" dirty="0" smtClean="0"/>
              <a:t> consisted of 5 states and 1 mentor state.  In 2016 expanded 11 more states for a total of 17 state teams</a:t>
            </a:r>
            <a:endParaRPr lang="en-US" dirty="0"/>
          </a:p>
        </p:txBody>
      </p:sp>
      <p:sp>
        <p:nvSpPr>
          <p:cNvPr id="4" name="Slide Number Placeholder 3"/>
          <p:cNvSpPr>
            <a:spLocks noGrp="1"/>
          </p:cNvSpPr>
          <p:nvPr>
            <p:ph type="sldNum" sz="quarter" idx="10"/>
          </p:nvPr>
        </p:nvSpPr>
        <p:spPr/>
        <p:txBody>
          <a:bodyPr/>
          <a:lstStyle/>
          <a:p>
            <a:pPr>
              <a:defRPr/>
            </a:pPr>
            <a:fld id="{00EDC739-8D11-4967-9DDC-59795321C5E6}"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24323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r>
              <a:rPr lang="en-US" dirty="0" smtClean="0"/>
              <a:t>MAPPING</a:t>
            </a:r>
          </a:p>
          <a:p>
            <a:r>
              <a:rPr lang="en-US" dirty="0" smtClean="0"/>
              <a:t>PROBLEM</a:t>
            </a:r>
            <a:r>
              <a:rPr lang="en-US" baseline="0" dirty="0" smtClean="0"/>
              <a:t> SOLVING</a:t>
            </a:r>
          </a:p>
          <a:p>
            <a:r>
              <a:rPr lang="en-US" baseline="0" dirty="0" smtClean="0"/>
              <a:t>PLANNING LTSS</a:t>
            </a:r>
          </a:p>
          <a:p>
            <a:r>
              <a:rPr lang="en-US" baseline="0" dirty="0" smtClean="0"/>
              <a:t>PLANNING ACTIVITIES</a:t>
            </a:r>
          </a:p>
          <a:p>
            <a:r>
              <a:rPr lang="en-US" baseline="0" dirty="0" smtClean="0"/>
              <a:t>We ALL do this without even thinking about it</a:t>
            </a:r>
            <a:endParaRPr lang="en-US" dirty="0"/>
          </a:p>
        </p:txBody>
      </p:sp>
      <p:sp>
        <p:nvSpPr>
          <p:cNvPr id="4" name="Slide Number Placeholder 3"/>
          <p:cNvSpPr>
            <a:spLocks noGrp="1"/>
          </p:cNvSpPr>
          <p:nvPr>
            <p:ph type="sldNum" sz="quarter" idx="10"/>
          </p:nvPr>
        </p:nvSpPr>
        <p:spPr/>
        <p:txBody>
          <a:bodyPr/>
          <a:lstStyle/>
          <a:p>
            <a:pPr defTabSz="457200">
              <a:defRPr/>
            </a:pPr>
            <a:fld id="{43D0BFF0-BC4A-4F83-AF42-DF149487A101}" type="slidenum">
              <a:rPr lang="en-US" smtClean="0">
                <a:solidFill>
                  <a:prstClr val="black"/>
                </a:solidFill>
              </a:rPr>
              <a:pPr defTabSz="457200">
                <a:defRPr/>
              </a:pPr>
              <a:t>24</a:t>
            </a:fld>
            <a:endParaRPr lang="en-US" dirty="0">
              <a:solidFill>
                <a:prstClr val="black"/>
              </a:solidFill>
            </a:endParaRPr>
          </a:p>
        </p:txBody>
      </p:sp>
    </p:spTree>
    <p:extLst>
      <p:ext uri="{BB962C8B-B14F-4D97-AF65-F5344CB8AC3E}">
        <p14:creationId xmlns:p14="http://schemas.microsoft.com/office/powerpoint/2010/main" val="253477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CoP</a:t>
            </a:r>
            <a:r>
              <a:rPr lang="en-US" baseline="0" dirty="0" smtClean="0"/>
              <a:t> consisted of 5 states and 1 mentor state.  In 2016 expanded 11 more states for a total of 17 state teams</a:t>
            </a:r>
            <a:endParaRPr lang="en-US" dirty="0"/>
          </a:p>
        </p:txBody>
      </p:sp>
      <p:sp>
        <p:nvSpPr>
          <p:cNvPr id="4" name="Slide Number Placeholder 3"/>
          <p:cNvSpPr>
            <a:spLocks noGrp="1"/>
          </p:cNvSpPr>
          <p:nvPr>
            <p:ph type="sldNum" sz="quarter" idx="10"/>
          </p:nvPr>
        </p:nvSpPr>
        <p:spPr/>
        <p:txBody>
          <a:bodyPr/>
          <a:lstStyle/>
          <a:p>
            <a:pPr>
              <a:defRPr/>
            </a:pPr>
            <a:fld id="{00EDC739-8D11-4967-9DDC-59795321C5E6}"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280544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of 2018 partnered</a:t>
            </a:r>
            <a:r>
              <a:rPr lang="en-US" baseline="0" dirty="0" smtClean="0"/>
              <a:t> with NASDDDS to do an in-depth evaluation of the states. </a:t>
            </a:r>
            <a:endParaRPr lang="en-US" dirty="0"/>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14799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77999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Categories identified from HCBS waiver categories and other sources of interest.</a:t>
            </a:r>
          </a:p>
          <a:p>
            <a:endParaRPr lang="en-US" dirty="0"/>
          </a:p>
          <a:p>
            <a:endParaRPr lang="en-US" dirty="0"/>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25504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Smart Home technology products comprised of sensors, microprocessors, data storage, controls, software and typically, an embedded operating system and enhanced user interface and capability of running autonomously. Also most smart products perform multiple tasks.</a:t>
            </a:r>
          </a:p>
          <a:p>
            <a:endParaRPr lang="en-US" dirty="0" smtClean="0"/>
          </a:p>
          <a:p>
            <a:r>
              <a:rPr lang="en-US" dirty="0" smtClean="0"/>
              <a:t>Nano Leaf</a:t>
            </a:r>
            <a:r>
              <a:rPr lang="en-US" baseline="0" dirty="0" smtClean="0"/>
              <a:t> remote – works with apple home </a:t>
            </a:r>
            <a:r>
              <a:rPr lang="en-US" baseline="0" dirty="0" err="1" smtClean="0"/>
              <a:t>HomeKit</a:t>
            </a:r>
            <a:endParaRPr lang="en-US" dirty="0"/>
          </a:p>
        </p:txBody>
      </p:sp>
      <p:sp>
        <p:nvSpPr>
          <p:cNvPr id="4" name="Slide Number Placeholder 3"/>
          <p:cNvSpPr>
            <a:spLocks noGrp="1"/>
          </p:cNvSpPr>
          <p:nvPr>
            <p:ph type="sldNum" sz="quarter" idx="10"/>
          </p:nvPr>
        </p:nvSpPr>
        <p:spPr/>
        <p:txBody>
          <a:bodyPr/>
          <a:lstStyle/>
          <a:p>
            <a:fld id="{4DDA9685-77E1-4C20-8827-2D0CDDFF278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19505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3200400"/>
            <a:ext cx="10058400" cy="1524000"/>
          </a:xfrm>
        </p:spPr>
        <p:txBody>
          <a:bodyPr>
            <a:noAutofit/>
          </a:bodyPr>
          <a:lstStyle>
            <a:lvl1pPr>
              <a:defRPr sz="6000"/>
            </a:lvl1pPr>
          </a:lstStyle>
          <a:p>
            <a:r>
              <a:rPr lang="en-US"/>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100">
                <a:solidFill>
                  <a:srgbClr val="28629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3/20/2019</a:t>
            </a:fld>
            <a:endParaRPr lang="en-US" dirty="0"/>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1609810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Sol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600" y="1524000"/>
            <a:ext cx="11988800" cy="3767328"/>
          </a:xfrm>
        </p:spPr>
        <p:txBody>
          <a:bodyPr/>
          <a:lstStyle>
            <a:lvl1pPr marL="0" indent="0" algn="ctr">
              <a:buNone/>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5" name="Date Placeholder 4"/>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3/20/2019</a:t>
            </a:fld>
            <a:endParaRPr lang="en-US" dirty="0"/>
          </a:p>
        </p:txBody>
      </p:sp>
      <p:sp>
        <p:nvSpPr>
          <p:cNvPr id="6" name="Footer Placeholder 5"/>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6560951-A75D-400A-806A-61982FF3643B}" type="slidenum">
              <a:rPr lang="en-US" smtClean="0"/>
              <a:t>‹#›</a:t>
            </a:fld>
            <a:endParaRPr lang="en-US" dirty="0"/>
          </a:p>
        </p:txBody>
      </p:sp>
      <p:sp>
        <p:nvSpPr>
          <p:cNvPr id="2" name="Title 1"/>
          <p:cNvSpPr>
            <a:spLocks noGrp="1"/>
          </p:cNvSpPr>
          <p:nvPr>
            <p:ph type="title"/>
          </p:nvPr>
        </p:nvSpPr>
        <p:spPr>
          <a:xfrm>
            <a:off x="0" y="381000"/>
            <a:ext cx="12192000" cy="1066800"/>
          </a:xfrm>
        </p:spPr>
        <p:txBody>
          <a:bodyPr/>
          <a:lstStyle/>
          <a:p>
            <a:r>
              <a:rPr lang="en-US"/>
              <a:t>Click to edit Master title style</a:t>
            </a:r>
            <a:endParaRPr lang="en-US" dirty="0"/>
          </a:p>
        </p:txBody>
      </p:sp>
    </p:spTree>
    <p:extLst>
      <p:ext uri="{BB962C8B-B14F-4D97-AF65-F5344CB8AC3E}">
        <p14:creationId xmlns:p14="http://schemas.microsoft.com/office/powerpoint/2010/main" val="186587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85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940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533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57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2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55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77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810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767449"/>
            <a:ext cx="10871200" cy="959416"/>
          </a:xfrm>
        </p:spPr>
        <p:txBody>
          <a:bodyPr/>
          <a:lstStyle/>
          <a:p>
            <a:r>
              <a:rPr lang="en-US"/>
              <a:t>Click to edit Master title style</a:t>
            </a:r>
            <a:endParaRPr lang="en-US" dirty="0"/>
          </a:p>
        </p:txBody>
      </p:sp>
      <p:sp>
        <p:nvSpPr>
          <p:cNvPr id="3" name="Content Placeholder 2"/>
          <p:cNvSpPr>
            <a:spLocks noGrp="1"/>
          </p:cNvSpPr>
          <p:nvPr>
            <p:ph idx="1"/>
          </p:nvPr>
        </p:nvSpPr>
        <p:spPr>
          <a:xfrm>
            <a:off x="203200" y="2057400"/>
            <a:ext cx="11785600" cy="3886200"/>
          </a:xfrm>
        </p:spPr>
        <p:txBody>
          <a:bodyPr anchor="t" anchorCtr="0"/>
          <a:lstStyle>
            <a:lvl1pPr>
              <a:defRPr>
                <a:solidFill>
                  <a:srgbClr val="28629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3/20/2019</a:t>
            </a:fld>
            <a:endParaRPr lang="en-US" dirty="0"/>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198625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221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176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8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404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58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352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841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826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388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46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image, attribution">
    <p:spTree>
      <p:nvGrpSpPr>
        <p:cNvPr id="1" name=""/>
        <p:cNvGrpSpPr/>
        <p:nvPr/>
      </p:nvGrpSpPr>
      <p:grpSpPr>
        <a:xfrm>
          <a:off x="0" y="0"/>
          <a:ext cx="0" cy="0"/>
          <a:chOff x="0" y="0"/>
          <a:chExt cx="0" cy="0"/>
        </a:xfrm>
      </p:grpSpPr>
      <p:sp>
        <p:nvSpPr>
          <p:cNvPr id="9" name="Title 1"/>
          <p:cNvSpPr>
            <a:spLocks noGrp="1"/>
          </p:cNvSpPr>
          <p:nvPr>
            <p:ph type="title"/>
          </p:nvPr>
        </p:nvSpPr>
        <p:spPr>
          <a:xfrm>
            <a:off x="203200" y="767449"/>
            <a:ext cx="10871200" cy="959416"/>
          </a:xfrm>
        </p:spPr>
        <p:txBody>
          <a:bodyPr/>
          <a:lstStyle/>
          <a:p>
            <a:r>
              <a:rPr lang="en-US"/>
              <a:t>Click to edit Master title style</a:t>
            </a:r>
            <a:endParaRPr lang="en-US" dirty="0"/>
          </a:p>
        </p:txBody>
      </p:sp>
      <p:sp>
        <p:nvSpPr>
          <p:cNvPr id="3" name="Content Placeholder 2"/>
          <p:cNvSpPr>
            <a:spLocks noGrp="1"/>
          </p:cNvSpPr>
          <p:nvPr>
            <p:ph idx="1"/>
          </p:nvPr>
        </p:nvSpPr>
        <p:spPr>
          <a:xfrm>
            <a:off x="203200" y="2057400"/>
            <a:ext cx="11785600" cy="3733800"/>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3657600" y="5791200"/>
            <a:ext cx="4876800" cy="304800"/>
          </a:xfrm>
        </p:spPr>
        <p:txBody>
          <a:bodyPr/>
          <a:lstStyle>
            <a:lvl1pPr marL="0" indent="0" algn="ctr">
              <a:buNone/>
              <a:defRPr sz="750"/>
            </a:lvl1pPr>
            <a:lvl2pPr marL="240030" indent="0">
              <a:buNone/>
              <a:defRPr/>
            </a:lvl2pPr>
          </a:lstStyle>
          <a:p>
            <a:pPr lvl="0"/>
            <a:r>
              <a:rPr lang="en-US" dirty="0"/>
              <a:t>Click to edit Master text </a:t>
            </a:r>
            <a:r>
              <a:rPr lang="en-US" dirty="0" err="1"/>
              <a:t>stylesl</a:t>
            </a:r>
            <a:endParaRPr lang="en-US" dirty="0"/>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3/20/2019</a:t>
            </a:fld>
            <a:endParaRPr lang="en-US" dirty="0"/>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1541819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297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293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990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890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991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238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85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203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820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23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hree Content">
    <p:spTree>
      <p:nvGrpSpPr>
        <p:cNvPr id="1" name=""/>
        <p:cNvGrpSpPr/>
        <p:nvPr/>
      </p:nvGrpSpPr>
      <p:grpSpPr>
        <a:xfrm>
          <a:off x="0" y="0"/>
          <a:ext cx="0" cy="0"/>
          <a:chOff x="0" y="0"/>
          <a:chExt cx="0" cy="0"/>
        </a:xfrm>
      </p:grpSpPr>
      <p:sp>
        <p:nvSpPr>
          <p:cNvPr id="9" name="Title 1"/>
          <p:cNvSpPr>
            <a:spLocks noGrp="1"/>
          </p:cNvSpPr>
          <p:nvPr>
            <p:ph type="title"/>
          </p:nvPr>
        </p:nvSpPr>
        <p:spPr>
          <a:xfrm>
            <a:off x="203200" y="767449"/>
            <a:ext cx="10871200" cy="959416"/>
          </a:xfrm>
        </p:spPr>
        <p:txBody>
          <a:bodyPr/>
          <a:lstStyle/>
          <a:p>
            <a:r>
              <a:rPr lang="en-US" dirty="0"/>
              <a:t>Click to edit Master title style</a:t>
            </a:r>
          </a:p>
        </p:txBody>
      </p:sp>
      <p:sp>
        <p:nvSpPr>
          <p:cNvPr id="3" name="Content Placeholder 2"/>
          <p:cNvSpPr>
            <a:spLocks noGrp="1"/>
          </p:cNvSpPr>
          <p:nvPr>
            <p:ph idx="1"/>
          </p:nvPr>
        </p:nvSpPr>
        <p:spPr>
          <a:xfrm>
            <a:off x="203200" y="1766460"/>
            <a:ext cx="11785600" cy="2057400"/>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203200" y="3934695"/>
            <a:ext cx="57912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7600" y="3934695"/>
            <a:ext cx="57912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3/20/2019</a:t>
            </a:fld>
            <a:endParaRPr lang="en-US" dirty="0"/>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414865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632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3276600"/>
            <a:ext cx="10058400" cy="1676400"/>
          </a:xfrm>
        </p:spPr>
        <p:txBody>
          <a:bodyPr anchor="b" anchorCtr="0"/>
          <a:lstStyle>
            <a:lvl1pPr algn="l">
              <a:defRPr sz="4050" b="0" cap="all"/>
            </a:lvl1pPr>
          </a:lstStyle>
          <a:p>
            <a:r>
              <a:rPr lang="en-US"/>
              <a:t>Click to edit Master title style</a:t>
            </a:r>
            <a:endParaRPr lang="en-US" dirty="0"/>
          </a:p>
        </p:txBody>
      </p:sp>
      <p:sp>
        <p:nvSpPr>
          <p:cNvPr id="3" name="Text Placeholder 2"/>
          <p:cNvSpPr>
            <a:spLocks noGrp="1"/>
          </p:cNvSpPr>
          <p:nvPr>
            <p:ph type="body" idx="1"/>
          </p:nvPr>
        </p:nvSpPr>
        <p:spPr>
          <a:xfrm>
            <a:off x="1016000" y="5105400"/>
            <a:ext cx="9144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3/20/2019</a:t>
            </a:fld>
            <a:endParaRPr lang="en-US" dirty="0"/>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6560951-A75D-400A-806A-61982FF3643B}" type="slidenum">
              <a:rPr lang="en-US" smtClean="0"/>
              <a:t>‹#›</a:t>
            </a:fld>
            <a:endParaRPr lang="en-US" dirty="0"/>
          </a:p>
        </p:txBody>
      </p:sp>
      <p:sp>
        <p:nvSpPr>
          <p:cNvPr id="8" name="Rectangle 7"/>
          <p:cNvSpPr/>
          <p:nvPr/>
        </p:nvSpPr>
        <p:spPr>
          <a:xfrm>
            <a:off x="1036320" y="5029200"/>
            <a:ext cx="10058400" cy="27432"/>
          </a:xfrm>
          <a:prstGeom prst="rect">
            <a:avLst/>
          </a:prstGeom>
          <a:solidFill>
            <a:srgbClr val="065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59314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609601"/>
            <a:ext cx="48768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3/20/2019</a:t>
            </a:fld>
            <a:endParaRPr lang="en-US" dirty="0"/>
          </a:p>
        </p:txBody>
      </p:sp>
      <p:sp>
        <p:nvSpPr>
          <p:cNvPr id="6" name="Footer Placeholder 5"/>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330410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3/20/2019</a:t>
            </a:fld>
            <a:endParaRPr lang="en-US" dirty="0"/>
          </a:p>
        </p:txBody>
      </p:sp>
      <p:sp>
        <p:nvSpPr>
          <p:cNvPr id="8" name="Footer Placeholder 7"/>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6560951-A75D-400A-806A-61982FF3643B}" type="slidenum">
              <a:rPr lang="en-US" smtClean="0"/>
              <a:t>‹#›</a:t>
            </a:fld>
            <a:endParaRPr lang="en-US" dirty="0"/>
          </a:p>
        </p:txBody>
      </p:sp>
      <p:cxnSp>
        <p:nvCxnSpPr>
          <p:cNvPr id="11" name="Straight Connector 10"/>
          <p:cNvCxnSpPr/>
          <p:nvPr/>
        </p:nvCxnSpPr>
        <p:spPr>
          <a:xfrm>
            <a:off x="1011936" y="1249362"/>
            <a:ext cx="4876800" cy="1588"/>
          </a:xfrm>
          <a:prstGeom prst="line">
            <a:avLst/>
          </a:prstGeom>
          <a:ln>
            <a:solidFill>
              <a:srgbClr val="065E9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a:ln>
            <a:solidFill>
              <a:srgbClr val="065E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004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4050" b="0"/>
            </a:lvl1pPr>
          </a:lstStyle>
          <a:p>
            <a:r>
              <a:rPr lang="en-US"/>
              <a:t>Click to edit Master title style</a:t>
            </a:r>
            <a:endParaRPr lang="en-US" dirty="0"/>
          </a:p>
        </p:txBody>
      </p:sp>
      <p:sp>
        <p:nvSpPr>
          <p:cNvPr id="3" name="Picture Placeholder 2"/>
          <p:cNvSpPr>
            <a:spLocks noGrp="1"/>
          </p:cNvSpPr>
          <p:nvPr>
            <p:ph type="pic" idx="1"/>
          </p:nvPr>
        </p:nvSpPr>
        <p:spPr>
          <a:xfrm>
            <a:off x="1246539" y="682559"/>
            <a:ext cx="9714807" cy="2786062"/>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175421" y="3505200"/>
            <a:ext cx="98552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3/20/2019</a:t>
            </a:fld>
            <a:endParaRPr lang="en-US" dirty="0"/>
          </a:p>
        </p:txBody>
      </p:sp>
      <p:sp>
        <p:nvSpPr>
          <p:cNvPr id="6" name="Footer Placeholder 5"/>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162010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6560951-A75D-400A-806A-61982FF3643B}" type="slidenum">
              <a:rPr lang="en-US" smtClean="0"/>
              <a:t>‹#›</a:t>
            </a:fld>
            <a:endParaRPr lang="en-US" dirty="0"/>
          </a:p>
        </p:txBody>
      </p:sp>
      <p:sp>
        <p:nvSpPr>
          <p:cNvPr id="4" name="Footer Placeholder 3"/>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5" name="Date Placeholder 4"/>
          <p:cNvSpPr>
            <a:spLocks noGrp="1"/>
          </p:cNvSpPr>
          <p:nvPr>
            <p:ph type="dt" sz="half" idx="12"/>
          </p:nvPr>
        </p:nvSpPr>
        <p:spPr>
          <a:xfrm>
            <a:off x="8331200" y="6208779"/>
            <a:ext cx="2844800" cy="365125"/>
          </a:xfrm>
          <a:prstGeom prst="rect">
            <a:avLst/>
          </a:prstGeom>
        </p:spPr>
        <p:txBody>
          <a:bodyPr/>
          <a:lstStyle/>
          <a:p>
            <a:fld id="{2C1C807A-0998-475D-9D1B-A539C0BB057A}" type="datetimeFigureOut">
              <a:rPr lang="en-US" smtClean="0"/>
              <a:t>3/20/2019</a:t>
            </a:fld>
            <a:endParaRPr lang="en-US" dirty="0"/>
          </a:p>
        </p:txBody>
      </p:sp>
    </p:spTree>
    <p:extLst>
      <p:ext uri="{BB962C8B-B14F-4D97-AF65-F5344CB8AC3E}">
        <p14:creationId xmlns:p14="http://schemas.microsoft.com/office/powerpoint/2010/main" val="271182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4.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5.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3.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4.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5.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6.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7.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9.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160000" y="5687571"/>
            <a:ext cx="1016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96560951-A75D-400A-806A-61982FF3643B}" type="slidenum">
              <a:rPr lang="en-US" smtClean="0"/>
              <a:t>‹#›</a:t>
            </a:fld>
            <a:endParaRPr lang="en-US" dirty="0"/>
          </a:p>
        </p:txBody>
      </p:sp>
      <p:pic>
        <p:nvPicPr>
          <p:cNvPr id="10" name="Picture 9" descr="ATAP logo"/>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81509" y="54304"/>
            <a:ext cx="1830160" cy="453442"/>
          </a:xfrm>
          <a:prstGeom prst="rect">
            <a:avLst/>
          </a:prstGeom>
        </p:spPr>
      </p:pic>
      <p:pic>
        <p:nvPicPr>
          <p:cNvPr id="4" name="Picture 3" descr="AT3 Center logo"/>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665" y="54304"/>
            <a:ext cx="1201964" cy="673100"/>
          </a:xfrm>
          <a:prstGeom prst="rect">
            <a:avLst/>
          </a:prstGeom>
        </p:spPr>
      </p:pic>
    </p:spTree>
    <p:extLst>
      <p:ext uri="{BB962C8B-B14F-4D97-AF65-F5344CB8AC3E}">
        <p14:creationId xmlns:p14="http://schemas.microsoft.com/office/powerpoint/2010/main" val="1344285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65" r:id="rId5"/>
    <p:sldLayoutId id="2147483667" r:id="rId6"/>
    <p:sldLayoutId id="2147483668" r:id="rId7"/>
    <p:sldLayoutId id="2147483671" r:id="rId8"/>
    <p:sldLayoutId id="2147483674" r:id="rId9"/>
    <p:sldLayoutId id="2147483679" r:id="rId10"/>
  </p:sldLayoutIdLst>
  <p:txStyles>
    <p:titleStyle>
      <a:lvl1pPr algn="l" defTabSz="685800" rtl="0" eaLnBrk="1" latinLnBrk="0" hangingPunct="1">
        <a:spcBef>
          <a:spcPct val="0"/>
        </a:spcBef>
        <a:buNone/>
        <a:defRPr sz="4050" kern="1200">
          <a:solidFill>
            <a:srgbClr val="28629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rgbClr val="286295"/>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838781"/>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810713"/>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398531"/>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127860"/>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043095"/>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767206"/>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034680"/>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508394"/>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221842"/>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742033"/>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279043"/>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084706"/>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710835"/>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225774"/>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790181"/>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097792"/>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126462"/>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161016"/>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534174"/>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510179"/>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878751"/>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85053"/>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478193"/>
      </p:ext>
    </p:extLst>
  </p:cSld>
  <p:clrMap bg1="lt1" tx1="dk1" bg2="lt2" tx2="dk2" accent1="accent1" accent2="accent2" accent3="accent3" accent4="accent4" accent5="accent5" accent6="accent6" hlink="hlink" folHlink="folHlink"/>
  <p:sldLayoutIdLst>
    <p:sldLayoutId id="214748373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919067"/>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290831"/>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458313"/>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778847"/>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979364"/>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98492"/>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1FE6-8669-44E9-B69F-8CBB3E1FA851}"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4FD6-7F82-4A45-A9E4-14639F5B63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533148"/>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rsa.ed.gov/programs.cfm?pc=basic-vr&amp;sub=award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medicaid.gov/medicaid/benefits/list-of-benefits/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edicaid.gov/state-resource-center/medicaid-state-plan-amendments/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7.jp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9.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9.jpeg"/><Relationship Id="rId4" Type="http://schemas.openxmlformats.org/officeDocument/2006/relationships/chart" Target="../charts/chart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7.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hyperlink" Target="http://www.nasddds.org/" TargetMode="Externa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hyperlink" Target="mailto:msowers@nasddds.org" TargetMode="Externa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hyperlink" Target="mailto:swooderson@rehabnetwork.org" TargetMode="External"/><Relationship Id="rId2" Type="http://schemas.openxmlformats.org/officeDocument/2006/relationships/hyperlink" Target="mailto:Diane.golden@ataporg.org" TargetMode="External"/><Relationship Id="rId1" Type="http://schemas.openxmlformats.org/officeDocument/2006/relationships/slideLayout" Target="../slideLayouts/slideLayout2.xml"/><Relationship Id="rId4" Type="http://schemas.openxmlformats.org/officeDocument/2006/relationships/hyperlink" Target="mailto:Marty.Exline@ataporg.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subTitle" idx="1"/>
          </p:nvPr>
        </p:nvSpPr>
        <p:spPr>
          <a:xfrm>
            <a:off x="4307595" y="3139670"/>
            <a:ext cx="7540761" cy="1211580"/>
          </a:xfrm>
        </p:spPr>
        <p:txBody>
          <a:bodyPr>
            <a:normAutofit/>
          </a:bodyPr>
          <a:lstStyle/>
          <a:p>
            <a:pPr>
              <a:spcBef>
                <a:spcPts val="0"/>
              </a:spcBef>
              <a:spcAft>
                <a:spcPts val="1200"/>
              </a:spcAft>
            </a:pPr>
            <a:r>
              <a:rPr lang="en-US" altLang="en-US" sz="2400" b="1" i="1" dirty="0"/>
              <a:t> . . .  to identify state level opportunities for collaboration and leveraged funding</a:t>
            </a:r>
            <a:endParaRPr lang="en-US" altLang="en-US" sz="2400" dirty="0">
              <a:solidFill>
                <a:schemeClr val="accent5"/>
              </a:solidFill>
            </a:endParaRPr>
          </a:p>
        </p:txBody>
      </p:sp>
      <p:sp>
        <p:nvSpPr>
          <p:cNvPr id="95234" name="Rectangle 2"/>
          <p:cNvSpPr>
            <a:spLocks noGrp="1" noChangeArrowheads="1"/>
          </p:cNvSpPr>
          <p:nvPr>
            <p:ph type="ctrTitle"/>
          </p:nvPr>
        </p:nvSpPr>
        <p:spPr>
          <a:xfrm>
            <a:off x="826265" y="1388126"/>
            <a:ext cx="10510092" cy="1421176"/>
          </a:xfrm>
        </p:spPr>
        <p:txBody>
          <a:bodyPr/>
          <a:lstStyle/>
          <a:p>
            <a:r>
              <a:rPr lang="en-US" altLang="en-US" sz="4000" b="1" dirty="0"/>
              <a:t>Unpacking Federal Funding Streams </a:t>
            </a:r>
            <a:br>
              <a:rPr lang="en-US" altLang="en-US" sz="4000" b="1" dirty="0"/>
            </a:br>
            <a:endParaRPr lang="en-US" altLang="en-US" sz="28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7448"/>
            <a:ext cx="10871200" cy="1571017"/>
          </a:xfrm>
        </p:spPr>
        <p:txBody>
          <a:bodyPr>
            <a:normAutofit fontScale="90000"/>
          </a:bodyPr>
          <a:lstStyle/>
          <a:p>
            <a:pPr algn="ctr"/>
            <a:r>
              <a:rPr lang="en-US" sz="3300" b="1" dirty="0"/>
              <a:t>How is stakeholder input solicited/used for allocation decisions?</a:t>
            </a:r>
            <a:r>
              <a:rPr lang="en-US" dirty="0"/>
              <a:t/>
            </a:r>
            <a:br>
              <a:rPr lang="en-US" dirty="0"/>
            </a:br>
            <a:endParaRPr lang="en-US" dirty="0"/>
          </a:p>
        </p:txBody>
      </p:sp>
      <p:sp>
        <p:nvSpPr>
          <p:cNvPr id="3" name="Content Placeholder 2"/>
          <p:cNvSpPr>
            <a:spLocks noGrp="1"/>
          </p:cNvSpPr>
          <p:nvPr>
            <p:ph idx="1"/>
          </p:nvPr>
        </p:nvSpPr>
        <p:spPr/>
        <p:txBody>
          <a:bodyPr/>
          <a:lstStyle/>
          <a:p>
            <a:endParaRPr lang="en-US" sz="2800" dirty="0" smtClean="0"/>
          </a:p>
          <a:p>
            <a:r>
              <a:rPr lang="en-US" sz="2800" dirty="0" smtClean="0"/>
              <a:t>States </a:t>
            </a:r>
            <a:r>
              <a:rPr lang="en-US" sz="2800" dirty="0"/>
              <a:t>must submit a Unified or Combined State Plan.  The Workforce Innovation and Opportunity Act (WIOA) requires that the VR state plan must describe their cooperation with State AT Programs. </a:t>
            </a:r>
          </a:p>
          <a:p>
            <a:endParaRPr lang="en-US" dirty="0"/>
          </a:p>
        </p:txBody>
      </p:sp>
    </p:spTree>
    <p:extLst>
      <p:ext uri="{BB962C8B-B14F-4D97-AF65-F5344CB8AC3E}">
        <p14:creationId xmlns:p14="http://schemas.microsoft.com/office/powerpoint/2010/main" val="2092878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7449"/>
            <a:ext cx="10871200" cy="1289951"/>
          </a:xfrm>
        </p:spPr>
        <p:txBody>
          <a:bodyPr>
            <a:normAutofit/>
          </a:bodyPr>
          <a:lstStyle/>
          <a:p>
            <a:pPr algn="ctr"/>
            <a:r>
              <a:rPr lang="en-US" sz="3200" b="1" dirty="0" smtClean="0"/>
              <a:t>Vocational Rehabilitation Funding</a:t>
            </a:r>
            <a:r>
              <a:rPr lang="en-US" dirty="0"/>
              <a:t/>
            </a:r>
            <a:br>
              <a:rPr lang="en-US" dirty="0"/>
            </a:br>
            <a:endParaRPr lang="en-US" dirty="0"/>
          </a:p>
        </p:txBody>
      </p:sp>
      <p:sp>
        <p:nvSpPr>
          <p:cNvPr id="3" name="Content Placeholder 2"/>
          <p:cNvSpPr>
            <a:spLocks noGrp="1"/>
          </p:cNvSpPr>
          <p:nvPr>
            <p:ph idx="1"/>
          </p:nvPr>
        </p:nvSpPr>
        <p:spPr>
          <a:xfrm>
            <a:off x="203200" y="2057400"/>
            <a:ext cx="11785600" cy="4388370"/>
          </a:xfrm>
        </p:spPr>
        <p:txBody>
          <a:bodyPr>
            <a:normAutofit lnSpcReduction="10000"/>
          </a:bodyPr>
          <a:lstStyle/>
          <a:p>
            <a:pPr marL="0" indent="0">
              <a:buNone/>
            </a:pPr>
            <a:r>
              <a:rPr lang="en-US" sz="2400" b="1" dirty="0" smtClean="0"/>
              <a:t>What </a:t>
            </a:r>
            <a:r>
              <a:rPr lang="en-US" sz="2400" b="1" dirty="0"/>
              <a:t>level of funding is available in my state/territory</a:t>
            </a:r>
            <a:r>
              <a:rPr lang="en-US" sz="2400" b="1" dirty="0" smtClean="0"/>
              <a:t>?</a:t>
            </a:r>
            <a:endParaRPr lang="en-US" sz="2400" dirty="0" smtClean="0"/>
          </a:p>
          <a:p>
            <a:pPr marL="0" indent="0">
              <a:buNone/>
            </a:pPr>
            <a:r>
              <a:rPr lang="en-US" sz="2400" dirty="0" smtClean="0"/>
              <a:t>RSA </a:t>
            </a:r>
            <a:r>
              <a:rPr lang="en-US" sz="2400" dirty="0"/>
              <a:t>has awards for each state and territory listed on-line at:</a:t>
            </a:r>
          </a:p>
          <a:p>
            <a:pPr marL="0" indent="0">
              <a:buNone/>
            </a:pPr>
            <a:r>
              <a:rPr lang="en-US" sz="2400" dirty="0"/>
              <a:t> </a:t>
            </a:r>
            <a:r>
              <a:rPr lang="en-US" sz="2400" dirty="0" smtClean="0"/>
              <a:t>	</a:t>
            </a:r>
            <a:r>
              <a:rPr lang="en-US" sz="2400" u="sng" dirty="0" smtClean="0">
                <a:hlinkClick r:id="rId2"/>
              </a:rPr>
              <a:t>https</a:t>
            </a:r>
            <a:r>
              <a:rPr lang="en-US" sz="2400" u="sng" dirty="0">
                <a:hlinkClick r:id="rId2"/>
              </a:rPr>
              <a:t>://</a:t>
            </a:r>
            <a:r>
              <a:rPr lang="en-US" sz="2400" u="sng" dirty="0" smtClean="0">
                <a:hlinkClick r:id="rId2"/>
              </a:rPr>
              <a:t>rsa.ed.gov/programs.cfm?pc=basic-vr&amp;sub=awards</a:t>
            </a:r>
            <a:endParaRPr lang="en-US" sz="2400" u="sng" dirty="0" smtClean="0"/>
          </a:p>
          <a:p>
            <a:pPr marL="0" indent="0">
              <a:buNone/>
            </a:pPr>
            <a:endParaRPr lang="en-US" sz="2800" u="sng" dirty="0"/>
          </a:p>
          <a:p>
            <a:pPr marL="0" indent="0">
              <a:buNone/>
            </a:pPr>
            <a:r>
              <a:rPr lang="en-US" sz="2400" b="1" dirty="0"/>
              <a:t>How does my state/territory allocate their award amount? </a:t>
            </a:r>
            <a:endParaRPr lang="en-US" sz="2400" dirty="0"/>
          </a:p>
          <a:p>
            <a:pPr marL="0" indent="0">
              <a:buNone/>
            </a:pPr>
            <a:r>
              <a:rPr lang="en-US" sz="2400" dirty="0"/>
              <a:t>Under WIOA, a state must reserve at least 15% of its state allotment for the  provision of pre-employment transition services to students with disabilities</a:t>
            </a:r>
            <a:r>
              <a:rPr lang="en-US" sz="2400" dirty="0" smtClean="0"/>
              <a:t>.</a:t>
            </a:r>
          </a:p>
          <a:p>
            <a:pPr marL="0" indent="0">
              <a:buNone/>
            </a:pPr>
            <a:endParaRPr lang="en-US" sz="2400" dirty="0"/>
          </a:p>
          <a:p>
            <a:pPr marL="0" indent="0">
              <a:buNone/>
            </a:pPr>
            <a:r>
              <a:rPr lang="en-US" sz="2400" b="1" dirty="0" smtClean="0"/>
              <a:t>Order of Selection process </a:t>
            </a:r>
            <a:r>
              <a:rPr lang="en-US" sz="2400" dirty="0" smtClean="0"/>
              <a:t>– when funding isn’t sufficient, serving individuals with the most significant disabilities first.</a:t>
            </a:r>
            <a:endParaRPr lang="en-US" sz="2400" b="1" dirty="0" smtClean="0"/>
          </a:p>
          <a:p>
            <a:pPr marL="0" indent="0">
              <a:buNone/>
            </a:pPr>
            <a:endParaRPr lang="en-US" sz="2400" dirty="0" smtClean="0"/>
          </a:p>
          <a:p>
            <a:pPr marL="0" indent="0">
              <a:buNone/>
            </a:pPr>
            <a:endParaRPr lang="en-US" sz="2400" dirty="0"/>
          </a:p>
          <a:p>
            <a:pPr marL="0" indent="0">
              <a:buNone/>
            </a:pPr>
            <a:endParaRPr lang="en-US" sz="2400" dirty="0"/>
          </a:p>
          <a:p>
            <a:pPr marL="0" indent="0">
              <a:buNone/>
            </a:pPr>
            <a:endParaRPr lang="en-US" sz="2800" dirty="0"/>
          </a:p>
          <a:p>
            <a:endParaRPr lang="en-US" dirty="0"/>
          </a:p>
        </p:txBody>
      </p:sp>
    </p:spTree>
    <p:extLst>
      <p:ext uri="{BB962C8B-B14F-4D97-AF65-F5344CB8AC3E}">
        <p14:creationId xmlns:p14="http://schemas.microsoft.com/office/powerpoint/2010/main" val="1509294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Are there opportunities for </a:t>
            </a:r>
            <a:r>
              <a:rPr lang="en-US" sz="3200" b="1" dirty="0" smtClean="0"/>
              <a:t>collaboration?</a:t>
            </a:r>
            <a:endParaRPr lang="en-US" sz="3200" dirty="0"/>
          </a:p>
        </p:txBody>
      </p:sp>
      <p:sp>
        <p:nvSpPr>
          <p:cNvPr id="3" name="Content Placeholder 2"/>
          <p:cNvSpPr>
            <a:spLocks noGrp="1"/>
          </p:cNvSpPr>
          <p:nvPr>
            <p:ph idx="1"/>
          </p:nvPr>
        </p:nvSpPr>
        <p:spPr/>
        <p:txBody>
          <a:bodyPr/>
          <a:lstStyle/>
          <a:p>
            <a:pPr marL="0" indent="0">
              <a:buNone/>
            </a:pPr>
            <a:r>
              <a:rPr lang="en-US" sz="2800" dirty="0"/>
              <a:t>WIOA requirements include</a:t>
            </a:r>
            <a:r>
              <a:rPr lang="en-US" sz="2800" dirty="0" smtClean="0"/>
              <a:t>:</a:t>
            </a:r>
          </a:p>
          <a:p>
            <a:pPr marL="0" indent="0">
              <a:buNone/>
            </a:pPr>
            <a:endParaRPr lang="en-US" sz="2800" dirty="0"/>
          </a:p>
          <a:p>
            <a:pPr lvl="0"/>
            <a:r>
              <a:rPr lang="en-US" sz="2400" dirty="0"/>
              <a:t>State VR agencies must have developed working relationships and enter into agreements with State AT Programs for the coordination of activities</a:t>
            </a:r>
            <a:r>
              <a:rPr lang="en-US" sz="2400" dirty="0" smtClean="0"/>
              <a:t>.</a:t>
            </a:r>
          </a:p>
          <a:p>
            <a:pPr marL="0" lvl="0" indent="0">
              <a:buNone/>
            </a:pPr>
            <a:r>
              <a:rPr lang="en-US" sz="2400" dirty="0" smtClean="0"/>
              <a:t>  </a:t>
            </a:r>
            <a:endParaRPr lang="en-US" sz="2400" dirty="0"/>
          </a:p>
          <a:p>
            <a:pPr lvl="0"/>
            <a:r>
              <a:rPr lang="en-US" sz="2400" dirty="0"/>
              <a:t>State VR agencies must include, as part of their staff development, training in coordination with State AT Programs.</a:t>
            </a:r>
          </a:p>
          <a:p>
            <a:endParaRPr lang="en-US" dirty="0"/>
          </a:p>
        </p:txBody>
      </p:sp>
    </p:spTree>
    <p:extLst>
      <p:ext uri="{BB962C8B-B14F-4D97-AF65-F5344CB8AC3E}">
        <p14:creationId xmlns:p14="http://schemas.microsoft.com/office/powerpoint/2010/main" val="1624268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66F57-1804-433B-BA4F-C42A2A806505}"/>
              </a:ext>
            </a:extLst>
          </p:cNvPr>
          <p:cNvSpPr>
            <a:spLocks noGrp="1"/>
          </p:cNvSpPr>
          <p:nvPr>
            <p:ph idx="1"/>
          </p:nvPr>
        </p:nvSpPr>
        <p:spPr>
          <a:xfrm>
            <a:off x="495759" y="2236424"/>
            <a:ext cx="11287746" cy="4324631"/>
          </a:xfrm>
        </p:spPr>
        <p:txBody>
          <a:bodyPr>
            <a:normAutofit/>
          </a:bodyPr>
          <a:lstStyle/>
          <a:p>
            <a:pPr marL="0" indent="0">
              <a:buNone/>
            </a:pPr>
            <a:r>
              <a:rPr lang="en-US" sz="2000" b="1" dirty="0"/>
              <a:t>Title XIX of the Social Security Act of 1965</a:t>
            </a:r>
          </a:p>
          <a:p>
            <a:pPr marL="0" indent="0">
              <a:buNone/>
            </a:pPr>
            <a:r>
              <a:rPr lang="en-US" sz="2000" b="1" dirty="0"/>
              <a:t> </a:t>
            </a:r>
          </a:p>
          <a:p>
            <a:pPr marL="0" indent="0">
              <a:buNone/>
            </a:pPr>
            <a:r>
              <a:rPr lang="en-US" sz="2000" b="1" dirty="0"/>
              <a:t>Administered by the Centers for Medicare and </a:t>
            </a:r>
            <a:r>
              <a:rPr lang="en-US" sz="2000" b="1" dirty="0" smtClean="0"/>
              <a:t>Medicaid</a:t>
            </a:r>
          </a:p>
          <a:p>
            <a:pPr marL="0" indent="0">
              <a:buNone/>
            </a:pPr>
            <a:endParaRPr lang="en-US" sz="2000" b="1" dirty="0"/>
          </a:p>
          <a:p>
            <a:pPr marL="0" indent="0">
              <a:buNone/>
            </a:pPr>
            <a:r>
              <a:rPr lang="en-US" sz="2000" b="1" dirty="0" smtClean="0"/>
              <a:t>Mandatory </a:t>
            </a:r>
            <a:r>
              <a:rPr lang="en-US" sz="2000" b="1" dirty="0"/>
              <a:t>and Optional Medicaid Services:</a:t>
            </a:r>
          </a:p>
          <a:p>
            <a:pPr marL="0" indent="0">
              <a:buNone/>
            </a:pPr>
            <a:r>
              <a:rPr lang="en-US" sz="2000" u="sng" dirty="0">
                <a:hlinkClick r:id="rId2"/>
              </a:rPr>
              <a:t>https://www.medicaid.gov/medicaid/benefits/list-of-benefits/index.html</a:t>
            </a:r>
            <a:endParaRPr lang="en-US" sz="2000" u="sng" dirty="0"/>
          </a:p>
          <a:p>
            <a:pPr marL="0" indent="0">
              <a:buNone/>
            </a:pPr>
            <a:endParaRPr lang="en-US" b="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01D17D3D-9275-435A-BB88-9B3E1E6F7518}"/>
              </a:ext>
            </a:extLst>
          </p:cNvPr>
          <p:cNvSpPr>
            <a:spLocks noGrp="1"/>
          </p:cNvSpPr>
          <p:nvPr>
            <p:ph type="title"/>
          </p:nvPr>
        </p:nvSpPr>
        <p:spPr>
          <a:xfrm>
            <a:off x="188210" y="600510"/>
            <a:ext cx="10871200" cy="1123720"/>
          </a:xfrm>
        </p:spPr>
        <p:txBody>
          <a:bodyPr>
            <a:normAutofit/>
          </a:bodyPr>
          <a:lstStyle/>
          <a:p>
            <a:pPr algn="ctr"/>
            <a:r>
              <a:rPr lang="en-US" sz="3200" b="1" dirty="0" smtClean="0"/>
              <a:t>Medicaid Basics   </a:t>
            </a:r>
            <a:endParaRPr lang="en-US" sz="3200" b="1" dirty="0"/>
          </a:p>
        </p:txBody>
      </p:sp>
    </p:spTree>
    <p:extLst>
      <p:ext uri="{BB962C8B-B14F-4D97-AF65-F5344CB8AC3E}">
        <p14:creationId xmlns:p14="http://schemas.microsoft.com/office/powerpoint/2010/main" val="2275622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7448"/>
            <a:ext cx="10871200" cy="1289951"/>
          </a:xfrm>
        </p:spPr>
        <p:txBody>
          <a:bodyPr>
            <a:normAutofit fontScale="90000"/>
          </a:bodyPr>
          <a:lstStyle/>
          <a:p>
            <a:pPr algn="ctr"/>
            <a:r>
              <a:rPr lang="en-US" b="1" dirty="0" smtClean="0"/>
              <a:t/>
            </a:r>
            <a:br>
              <a:rPr lang="en-US" b="1" dirty="0" smtClean="0"/>
            </a:br>
            <a:r>
              <a:rPr lang="en-US" b="1" dirty="0" smtClean="0"/>
              <a:t>Services </a:t>
            </a:r>
            <a:r>
              <a:rPr lang="en-US" b="1" dirty="0"/>
              <a:t>- Medicaid State Plans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sz="2000" b="1" dirty="0" smtClean="0"/>
          </a:p>
          <a:p>
            <a:pPr marL="0" indent="0">
              <a:buNone/>
            </a:pPr>
            <a:r>
              <a:rPr lang="en-US" sz="2000" b="1" dirty="0" smtClean="0"/>
              <a:t>Medicaid </a:t>
            </a:r>
            <a:r>
              <a:rPr lang="en-US" sz="2000" b="1" dirty="0"/>
              <a:t>State Plan amendments for each state:</a:t>
            </a:r>
          </a:p>
          <a:p>
            <a:pPr marL="0" indent="0">
              <a:buNone/>
            </a:pPr>
            <a:r>
              <a:rPr lang="en-US" sz="2000" u="sng" dirty="0">
                <a:hlinkClick r:id="rId2"/>
              </a:rPr>
              <a:t>https://www.medicaid.gov/state-resource-center/medicaid-state-plan-amendments/index.html</a:t>
            </a:r>
            <a:endParaRPr lang="en-US" sz="2000" dirty="0"/>
          </a:p>
          <a:p>
            <a:pPr marL="0" indent="0">
              <a:buNone/>
            </a:pPr>
            <a:endParaRPr lang="en-US" sz="2000" u="sng" dirty="0"/>
          </a:p>
          <a:p>
            <a:pPr marL="0" indent="0">
              <a:buNone/>
            </a:pPr>
            <a:endParaRPr lang="en-US" sz="2000" u="sng" dirty="0" smtClean="0"/>
          </a:p>
          <a:p>
            <a:r>
              <a:rPr lang="en-US" sz="2000" dirty="0" smtClean="0"/>
              <a:t>42 </a:t>
            </a:r>
            <a:r>
              <a:rPr lang="en-US" sz="2000" dirty="0"/>
              <a:t>C.F.R. Part 440, Subpart A - Federal definitions of mandatory and optional benefits, see </a:t>
            </a:r>
          </a:p>
          <a:p>
            <a:r>
              <a:rPr lang="en-US" sz="2000" dirty="0"/>
              <a:t>42 C.F.R. 440.70(3)(ii) Home Health Services</a:t>
            </a:r>
          </a:p>
          <a:p>
            <a:pPr marL="0" indent="0">
              <a:buNone/>
            </a:pPr>
            <a:endParaRPr lang="en-US" sz="2000" dirty="0" smtClean="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1898274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66F57-1804-433B-BA4F-C42A2A806505}"/>
              </a:ext>
            </a:extLst>
          </p:cNvPr>
          <p:cNvSpPr>
            <a:spLocks noGrp="1"/>
          </p:cNvSpPr>
          <p:nvPr>
            <p:ph idx="1"/>
          </p:nvPr>
        </p:nvSpPr>
        <p:spPr>
          <a:xfrm>
            <a:off x="452127" y="2291508"/>
            <a:ext cx="11287746" cy="4082260"/>
          </a:xfrm>
        </p:spPr>
        <p:txBody>
          <a:bodyPr>
            <a:normAutofit/>
          </a:bodyPr>
          <a:lstStyle/>
          <a:p>
            <a:pPr marL="0" indent="0">
              <a:buNone/>
            </a:pPr>
            <a:endParaRPr lang="en-US" sz="2000" b="1" dirty="0" smtClean="0"/>
          </a:p>
          <a:p>
            <a:pPr marL="0" indent="0">
              <a:buNone/>
            </a:pPr>
            <a:r>
              <a:rPr lang="en-US" sz="2000" b="1" dirty="0" smtClean="0"/>
              <a:t>Most (about 96%) account for direct services.</a:t>
            </a:r>
          </a:p>
          <a:p>
            <a:pPr marL="0" indent="0">
              <a:buNone/>
            </a:pPr>
            <a:endParaRPr lang="en-US" sz="2000" dirty="0" smtClean="0"/>
          </a:p>
          <a:p>
            <a:pPr marL="0" indent="0">
              <a:buNone/>
            </a:pPr>
            <a:r>
              <a:rPr lang="en-US" sz="2000" b="1" dirty="0" smtClean="0"/>
              <a:t>Federal </a:t>
            </a:r>
            <a:r>
              <a:rPr lang="en-US" sz="2000" b="1" dirty="0"/>
              <a:t>Medical Assistance Match Rates (FMAP) </a:t>
            </a:r>
          </a:p>
          <a:p>
            <a:pPr marL="0" indent="0">
              <a:buNone/>
            </a:pPr>
            <a:endParaRPr lang="en-US" sz="2000" dirty="0" smtClean="0"/>
          </a:p>
          <a:p>
            <a:r>
              <a:rPr lang="en-US" sz="2000" dirty="0" smtClean="0"/>
              <a:t>Based on state’s average personal income.  Ranges from a floor of 50% to a high of approximately 74%</a:t>
            </a:r>
            <a:endParaRPr lang="en-US" sz="2000" dirty="0"/>
          </a:p>
          <a:p>
            <a:pPr marL="0" indent="0">
              <a:buNone/>
            </a:pPr>
            <a:endParaRPr lang="en-US" sz="2000" dirty="0"/>
          </a:p>
          <a:p>
            <a:r>
              <a:rPr lang="en-US" sz="2000" dirty="0"/>
              <a:t>Remainder can be used for administrative expenses and authorized state-level discretionary activities </a:t>
            </a:r>
          </a:p>
          <a:p>
            <a:pPr marL="0" indent="0">
              <a:buNone/>
            </a:pPr>
            <a:endParaRPr lang="en-US" i="1" dirty="0"/>
          </a:p>
          <a:p>
            <a:pPr marL="0"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01D17D3D-9275-435A-BB88-9B3E1E6F7518}"/>
              </a:ext>
            </a:extLst>
          </p:cNvPr>
          <p:cNvSpPr>
            <a:spLocks noGrp="1"/>
          </p:cNvSpPr>
          <p:nvPr>
            <p:ph type="title"/>
          </p:nvPr>
        </p:nvSpPr>
        <p:spPr>
          <a:xfrm>
            <a:off x="203200" y="870333"/>
            <a:ext cx="10871200" cy="1046602"/>
          </a:xfrm>
        </p:spPr>
        <p:txBody>
          <a:bodyPr>
            <a:normAutofit/>
          </a:bodyPr>
          <a:lstStyle/>
          <a:p>
            <a:pPr algn="ctr"/>
            <a:r>
              <a:rPr lang="en-US" sz="2800" b="1" dirty="0" smtClean="0"/>
              <a:t>Funding Allocation Requirements</a:t>
            </a:r>
            <a:endParaRPr lang="en-US" sz="2800" b="1" dirty="0"/>
          </a:p>
        </p:txBody>
      </p:sp>
    </p:spTree>
    <p:extLst>
      <p:ext uri="{BB962C8B-B14F-4D97-AF65-F5344CB8AC3E}">
        <p14:creationId xmlns:p14="http://schemas.microsoft.com/office/powerpoint/2010/main" val="131672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Medicaid Administrative Claiming</a:t>
            </a:r>
            <a:endParaRPr lang="en-US" sz="3200" b="1" dirty="0"/>
          </a:p>
        </p:txBody>
      </p:sp>
      <p:sp>
        <p:nvSpPr>
          <p:cNvPr id="3" name="Content Placeholder 2"/>
          <p:cNvSpPr>
            <a:spLocks noGrp="1"/>
          </p:cNvSpPr>
          <p:nvPr>
            <p:ph idx="1"/>
          </p:nvPr>
        </p:nvSpPr>
        <p:spPr/>
        <p:txBody>
          <a:bodyPr>
            <a:normAutofit/>
          </a:bodyPr>
          <a:lstStyle/>
          <a:p>
            <a:pPr marL="0" indent="0">
              <a:buNone/>
            </a:pPr>
            <a:r>
              <a:rPr lang="en-US" sz="2000" b="1" dirty="0" smtClean="0"/>
              <a:t>About 4% of Medicaid funding is spent on administrative functions, under a program called “Medicaid Administrative Claiming”.</a:t>
            </a:r>
          </a:p>
          <a:p>
            <a:pPr marL="0" indent="0">
              <a:buNone/>
            </a:pPr>
            <a:endParaRPr lang="en-US" sz="2000" b="1" dirty="0"/>
          </a:p>
          <a:p>
            <a:r>
              <a:rPr lang="en-US" sz="2000" dirty="0"/>
              <a:t>to cover activities that contribute to the efficient and effective administration of the Medicaid program</a:t>
            </a:r>
          </a:p>
          <a:p>
            <a:pPr marL="0" indent="0">
              <a:buNone/>
            </a:pPr>
            <a:endParaRPr lang="en-US" sz="2000" dirty="0" smtClean="0"/>
          </a:p>
          <a:p>
            <a:r>
              <a:rPr lang="en-US" sz="2000" dirty="0" smtClean="0"/>
              <a:t>Any </a:t>
            </a:r>
            <a:r>
              <a:rPr lang="en-US" sz="2000" dirty="0"/>
              <a:t>public agency can claim Medicaid Administrative Claiming.  Most often it is claimed by schools, social service, and mental health agencies.</a:t>
            </a:r>
          </a:p>
          <a:p>
            <a:pPr marL="0" indent="0">
              <a:buNone/>
            </a:pPr>
            <a:endParaRPr lang="en-US" sz="2000" b="1" dirty="0" smtClean="0"/>
          </a:p>
          <a:p>
            <a:pPr marL="0" indent="0">
              <a:buNone/>
            </a:pPr>
            <a:endParaRPr lang="en-US" sz="2000" b="1" dirty="0"/>
          </a:p>
          <a:p>
            <a:r>
              <a:rPr lang="en-US" sz="2000" dirty="0"/>
              <a:t>42 CFR § 433.15 - Rates of Federal Financial Participation for administration</a:t>
            </a:r>
            <a:r>
              <a:rPr lang="en-US" sz="2000" dirty="0" smtClean="0"/>
              <a:t>.</a:t>
            </a:r>
          </a:p>
          <a:p>
            <a:pPr marL="0" indent="0">
              <a:buNone/>
            </a:pPr>
            <a:endParaRPr lang="en-US" sz="2000" dirty="0" smtClean="0"/>
          </a:p>
          <a:p>
            <a:pPr marL="0" indent="0">
              <a:buNone/>
            </a:pPr>
            <a:endParaRPr lang="en-US" sz="2000" dirty="0"/>
          </a:p>
          <a:p>
            <a:pPr marL="0" indent="0">
              <a:buNone/>
            </a:pPr>
            <a:endParaRPr lang="en-US" sz="2000" b="1" dirty="0" smtClean="0"/>
          </a:p>
          <a:p>
            <a:pPr marL="0" indent="0">
              <a:buNone/>
            </a:pPr>
            <a:endParaRPr lang="en-US" sz="2000" b="1" dirty="0"/>
          </a:p>
          <a:p>
            <a:pPr marL="0" indent="0">
              <a:buNone/>
            </a:pPr>
            <a:endParaRPr lang="en-US" sz="2000" b="1" dirty="0"/>
          </a:p>
        </p:txBody>
      </p:sp>
    </p:spTree>
    <p:extLst>
      <p:ext uri="{BB962C8B-B14F-4D97-AF65-F5344CB8AC3E}">
        <p14:creationId xmlns:p14="http://schemas.microsoft.com/office/powerpoint/2010/main" val="3153017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Examples of Administrative Activities Reimbursed</a:t>
            </a:r>
            <a:endParaRPr lang="en-US" sz="2800" dirty="0"/>
          </a:p>
        </p:txBody>
      </p:sp>
      <p:sp>
        <p:nvSpPr>
          <p:cNvPr id="3" name="Content Placeholder 2"/>
          <p:cNvSpPr>
            <a:spLocks noGrp="1"/>
          </p:cNvSpPr>
          <p:nvPr>
            <p:ph idx="1"/>
          </p:nvPr>
        </p:nvSpPr>
        <p:spPr/>
        <p:txBody>
          <a:bodyPr/>
          <a:lstStyle/>
          <a:p>
            <a:pPr marL="685800" lvl="1" indent="-228600">
              <a:lnSpc>
                <a:spcPct val="70000"/>
              </a:lnSpc>
              <a:spcBef>
                <a:spcPts val="500"/>
              </a:spcBef>
              <a:buSzPct val="80000"/>
              <a:defRPr/>
            </a:pPr>
            <a:endParaRPr lang="en-US" sz="2400" dirty="0" smtClean="0"/>
          </a:p>
          <a:p>
            <a:pPr marL="685800" lvl="1" indent="-228600">
              <a:lnSpc>
                <a:spcPct val="70000"/>
              </a:lnSpc>
              <a:spcBef>
                <a:spcPts val="500"/>
              </a:spcBef>
              <a:buSzPct val="80000"/>
              <a:defRPr/>
            </a:pPr>
            <a:endParaRPr lang="en-US" sz="2400" dirty="0" smtClean="0"/>
          </a:p>
          <a:p>
            <a:pPr marL="685800" lvl="1" indent="-228600">
              <a:lnSpc>
                <a:spcPct val="70000"/>
              </a:lnSpc>
              <a:spcBef>
                <a:spcPts val="500"/>
              </a:spcBef>
              <a:buSzPct val="80000"/>
              <a:defRPr/>
            </a:pPr>
            <a:r>
              <a:rPr lang="en-US" sz="2400" dirty="0" smtClean="0"/>
              <a:t>Case Management</a:t>
            </a:r>
            <a:endParaRPr lang="en-US" sz="2400" dirty="0"/>
          </a:p>
          <a:p>
            <a:pPr marL="685800" lvl="1" indent="-228600">
              <a:lnSpc>
                <a:spcPct val="70000"/>
              </a:lnSpc>
              <a:spcBef>
                <a:spcPts val="500"/>
              </a:spcBef>
              <a:buSzPct val="80000"/>
              <a:defRPr/>
            </a:pPr>
            <a:r>
              <a:rPr lang="en-US" sz="2400" dirty="0" smtClean="0"/>
              <a:t>Outreach </a:t>
            </a:r>
            <a:r>
              <a:rPr lang="en-US" sz="2400" dirty="0"/>
              <a:t>and </a:t>
            </a:r>
            <a:r>
              <a:rPr lang="en-US" sz="2400" dirty="0" smtClean="0"/>
              <a:t>enrollment</a:t>
            </a:r>
            <a:endParaRPr lang="en-US" sz="2400" dirty="0"/>
          </a:p>
          <a:p>
            <a:pPr marL="685800" lvl="1" indent="-228600">
              <a:lnSpc>
                <a:spcPct val="70000"/>
              </a:lnSpc>
              <a:spcBef>
                <a:spcPts val="500"/>
              </a:spcBef>
              <a:buSzPct val="80000"/>
              <a:defRPr/>
            </a:pPr>
            <a:r>
              <a:rPr lang="en-US" sz="2400" dirty="0"/>
              <a:t>Planning and development</a:t>
            </a:r>
          </a:p>
          <a:p>
            <a:pPr marL="685800" lvl="1" indent="-228600">
              <a:lnSpc>
                <a:spcPct val="70000"/>
              </a:lnSpc>
              <a:spcBef>
                <a:spcPts val="500"/>
              </a:spcBef>
              <a:buSzPct val="80000"/>
              <a:defRPr/>
            </a:pPr>
            <a:r>
              <a:rPr lang="en-US" sz="2400" dirty="0" smtClean="0"/>
              <a:t>Training</a:t>
            </a:r>
            <a:endParaRPr lang="en-US" sz="2400" dirty="0"/>
          </a:p>
          <a:p>
            <a:pPr marL="685800" lvl="1" indent="-228600">
              <a:lnSpc>
                <a:spcPct val="70000"/>
              </a:lnSpc>
              <a:spcBef>
                <a:spcPts val="500"/>
              </a:spcBef>
              <a:buSzPct val="80000"/>
              <a:defRPr/>
            </a:pPr>
            <a:r>
              <a:rPr lang="en-US" sz="2400" dirty="0"/>
              <a:t>Reporting/program management</a:t>
            </a:r>
          </a:p>
          <a:p>
            <a:pPr marL="685800" lvl="1" indent="-228600">
              <a:lnSpc>
                <a:spcPct val="70000"/>
              </a:lnSpc>
              <a:spcBef>
                <a:spcPts val="500"/>
              </a:spcBef>
              <a:buSzPct val="80000"/>
              <a:defRPr/>
            </a:pPr>
            <a:r>
              <a:rPr lang="en-US" sz="2400" dirty="0"/>
              <a:t>Network </a:t>
            </a:r>
            <a:r>
              <a:rPr lang="en-US" sz="2400" dirty="0" smtClean="0"/>
              <a:t>development</a:t>
            </a:r>
            <a:endParaRPr lang="en-US" sz="2400" dirty="0"/>
          </a:p>
          <a:p>
            <a:pPr marL="685800" lvl="1" indent="-228600">
              <a:lnSpc>
                <a:spcPct val="70000"/>
              </a:lnSpc>
              <a:spcBef>
                <a:spcPts val="500"/>
              </a:spcBef>
              <a:buSzPct val="80000"/>
              <a:defRPr/>
            </a:pPr>
            <a:r>
              <a:rPr lang="en-US" sz="2400" dirty="0"/>
              <a:t>Quality </a:t>
            </a:r>
            <a:r>
              <a:rPr lang="en-US" sz="2400" dirty="0" smtClean="0"/>
              <a:t>improvement</a:t>
            </a:r>
          </a:p>
          <a:p>
            <a:pPr marL="685800" lvl="1" indent="-228600">
              <a:lnSpc>
                <a:spcPct val="70000"/>
              </a:lnSpc>
              <a:spcBef>
                <a:spcPts val="500"/>
              </a:spcBef>
              <a:buSzPct val="80000"/>
              <a:defRPr/>
            </a:pPr>
            <a:endParaRPr lang="en-US" sz="2400" dirty="0"/>
          </a:p>
          <a:p>
            <a:pPr marL="457200" lvl="1" indent="0">
              <a:lnSpc>
                <a:spcPct val="70000"/>
              </a:lnSpc>
              <a:spcBef>
                <a:spcPts val="500"/>
              </a:spcBef>
              <a:buSzPct val="80000"/>
              <a:buNone/>
              <a:defRPr/>
            </a:pPr>
            <a:r>
              <a:rPr lang="en-US" sz="2400" dirty="0" smtClean="0"/>
              <a:t>Opportunities for Collaboration?</a:t>
            </a:r>
            <a:endParaRPr lang="en-US" sz="2400" dirty="0"/>
          </a:p>
          <a:p>
            <a:endParaRPr lang="en-US" dirty="0"/>
          </a:p>
        </p:txBody>
      </p:sp>
    </p:spTree>
    <p:extLst>
      <p:ext uri="{BB962C8B-B14F-4D97-AF65-F5344CB8AC3E}">
        <p14:creationId xmlns:p14="http://schemas.microsoft.com/office/powerpoint/2010/main" val="266867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31804"/>
            <a:ext cx="9144000" cy="2270234"/>
          </a:xfrm>
        </p:spPr>
        <p:txBody>
          <a:bodyPr>
            <a:normAutofit fontScale="90000"/>
          </a:bodyPr>
          <a:lstStyle/>
          <a:p>
            <a:r>
              <a:rPr lang="en-US" dirty="0" smtClean="0"/>
              <a:t>State Strategies to Promote the Use of Technology in HCBS</a:t>
            </a:r>
            <a:br>
              <a:rPr lang="en-US" dirty="0" smtClean="0"/>
            </a:br>
            <a:r>
              <a:rPr lang="en-US" sz="4000" i="1" dirty="0" smtClean="0"/>
              <a:t>Policies and Funding Considerations</a:t>
            </a:r>
            <a:endParaRPr lang="en-US" sz="4000" i="1" dirty="0"/>
          </a:p>
        </p:txBody>
      </p:sp>
      <p:sp>
        <p:nvSpPr>
          <p:cNvPr id="4" name="Subtitle 2"/>
          <p:cNvSpPr>
            <a:spLocks noGrp="1"/>
          </p:cNvSpPr>
          <p:nvPr>
            <p:ph type="subTitle" idx="1"/>
          </p:nvPr>
        </p:nvSpPr>
        <p:spPr>
          <a:xfrm>
            <a:off x="1524000" y="3602038"/>
            <a:ext cx="9144000" cy="1655762"/>
          </a:xfrm>
        </p:spPr>
        <p:txBody>
          <a:bodyPr/>
          <a:lstStyle/>
          <a:p>
            <a:endParaRPr lang="en-US" dirty="0" smtClean="0"/>
          </a:p>
          <a:p>
            <a:r>
              <a:rPr lang="en-US" dirty="0" smtClean="0">
                <a:solidFill>
                  <a:schemeClr val="accent5">
                    <a:lumMod val="75000"/>
                  </a:schemeClr>
                </a:solidFill>
              </a:rPr>
              <a:t>National Association of State </a:t>
            </a:r>
          </a:p>
          <a:p>
            <a:r>
              <a:rPr lang="en-US" dirty="0" smtClean="0">
                <a:solidFill>
                  <a:schemeClr val="accent5">
                    <a:lumMod val="75000"/>
                  </a:schemeClr>
                </a:solidFill>
              </a:rPr>
              <a:t>Directors of Developmental Disabilities Services (NASDDDS)</a:t>
            </a:r>
            <a:endParaRPr lang="en-US" dirty="0">
              <a:solidFill>
                <a:schemeClr val="accent5">
                  <a:lumMod val="75000"/>
                </a:schemeClr>
              </a:solidFill>
            </a:endParaRPr>
          </a:p>
        </p:txBody>
      </p:sp>
      <p:sp>
        <p:nvSpPr>
          <p:cNvPr id="5" name="Line 8" descr="decorative green line" title="decorative green line"/>
          <p:cNvSpPr>
            <a:spLocks noChangeShapeType="1"/>
          </p:cNvSpPr>
          <p:nvPr/>
        </p:nvSpPr>
        <p:spPr bwMode="auto">
          <a:xfrm flipV="1">
            <a:off x="3166359" y="3692236"/>
            <a:ext cx="5564776" cy="0"/>
          </a:xfrm>
          <a:prstGeom prst="line">
            <a:avLst/>
          </a:prstGeom>
          <a:noFill/>
          <a:ln w="28575">
            <a:solidFill>
              <a:srgbClr val="76923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solidFill>
                <a:prstClr val="black"/>
              </a:solidFill>
            </a:endParaRPr>
          </a:p>
        </p:txBody>
      </p:sp>
      <p:sp>
        <p:nvSpPr>
          <p:cNvPr id="6"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prstClr val="white"/>
                </a:solidFill>
              </a:rPr>
              <a:t>NASDDDS </a:t>
            </a:r>
          </a:p>
          <a:p>
            <a:pPr algn="l"/>
            <a:r>
              <a:rPr lang="en-US"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3454368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prstClr val="black"/>
                </a:solidFill>
              </a:rPr>
              <a:t>NASDDDS</a:t>
            </a:r>
            <a:br>
              <a:rPr lang="en-US" altLang="en-US" dirty="0">
                <a:solidFill>
                  <a:prstClr val="black"/>
                </a:solidFill>
              </a:rPr>
            </a:br>
            <a:endParaRPr lang="en-US" dirty="0"/>
          </a:p>
        </p:txBody>
      </p:sp>
      <p:sp>
        <p:nvSpPr>
          <p:cNvPr id="2048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endParaRPr lang="en-US" dirty="0" smtClean="0"/>
          </a:p>
          <a:p>
            <a:pPr marL="0" indent="0" algn="ctr">
              <a:buNone/>
            </a:pPr>
            <a:r>
              <a:rPr lang="en-US" dirty="0" smtClean="0"/>
              <a:t>The </a:t>
            </a:r>
            <a:r>
              <a:rPr lang="en-US" dirty="0"/>
              <a:t>National Association of State Directors of Developmental Disabilities Services (NASDDDS) represents the nation's </a:t>
            </a:r>
            <a:r>
              <a:rPr lang="en-US" dirty="0" smtClean="0"/>
              <a:t>developmental disability agencies </a:t>
            </a:r>
            <a:r>
              <a:rPr lang="en-US" dirty="0"/>
              <a:t>in 50 states and the District of </a:t>
            </a:r>
            <a:r>
              <a:rPr lang="en-US" dirty="0" smtClean="0"/>
              <a:t>Columbia providing services and supports to children and adults with intellectual and developmental disabilities and their families</a:t>
            </a:r>
            <a:r>
              <a:rPr lang="en-US" sz="3600" dirty="0" smtClean="0"/>
              <a:t>. </a:t>
            </a:r>
          </a:p>
          <a:p>
            <a:pPr marL="0" indent="0" algn="ctr">
              <a:buNone/>
            </a:pPr>
            <a:r>
              <a:rPr lang="en-US" sz="2600" dirty="0">
                <a:solidFill>
                  <a:prstClr val="black"/>
                </a:solidFill>
              </a:rPr>
              <a:t>The NASDDDS mission is to assist member state agencies in building person-centered systems of services and supports for people with intellectual and developmental disabilities and their families</a:t>
            </a:r>
            <a:endParaRPr lang="en-US" sz="3600" dirty="0" smtClean="0"/>
          </a:p>
        </p:txBody>
      </p:sp>
      <p:sp>
        <p:nvSpPr>
          <p:cNvPr id="9"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654144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6C1DE-0327-42B8-9917-F47E2F674BF0}"/>
              </a:ext>
            </a:extLst>
          </p:cNvPr>
          <p:cNvSpPr>
            <a:spLocks noGrp="1"/>
          </p:cNvSpPr>
          <p:nvPr>
            <p:ph idx="1"/>
          </p:nvPr>
        </p:nvSpPr>
        <p:spPr>
          <a:xfrm>
            <a:off x="626165" y="2412694"/>
            <a:ext cx="11272052" cy="4176949"/>
          </a:xfrm>
        </p:spPr>
        <p:txBody>
          <a:bodyPr>
            <a:normAutofit/>
          </a:bodyPr>
          <a:lstStyle/>
          <a:p>
            <a:pPr marL="0" indent="0">
              <a:buNone/>
            </a:pPr>
            <a:r>
              <a:rPr lang="en-US" sz="3200" b="1" dirty="0"/>
              <a:t>IDEA, VR and Medicaid </a:t>
            </a:r>
          </a:p>
          <a:p>
            <a:pPr marL="0" indent="0">
              <a:buNone/>
            </a:pPr>
            <a:endParaRPr lang="en-US" sz="2000" b="1" dirty="0"/>
          </a:p>
          <a:p>
            <a:pPr marL="0" indent="0">
              <a:spcBef>
                <a:spcPts val="0"/>
              </a:spcBef>
              <a:spcAft>
                <a:spcPts val="600"/>
              </a:spcAft>
              <a:buNone/>
            </a:pPr>
            <a:r>
              <a:rPr lang="en-US" sz="3200" b="1" dirty="0"/>
              <a:t>Unpacking Questions: </a:t>
            </a:r>
          </a:p>
          <a:p>
            <a:pPr marL="240030" lvl="1" indent="0">
              <a:spcBef>
                <a:spcPts val="0"/>
              </a:spcBef>
              <a:spcAft>
                <a:spcPts val="600"/>
              </a:spcAft>
              <a:buNone/>
            </a:pPr>
            <a:r>
              <a:rPr lang="en-US" sz="2200" b="1" i="1" dirty="0"/>
              <a:t>What is the core purpose of the funding?</a:t>
            </a:r>
          </a:p>
          <a:p>
            <a:pPr marL="240030" lvl="1" indent="0">
              <a:spcBef>
                <a:spcPts val="0"/>
              </a:spcBef>
              <a:spcAft>
                <a:spcPts val="600"/>
              </a:spcAft>
              <a:buNone/>
            </a:pPr>
            <a:r>
              <a:rPr lang="en-US" sz="2200" b="1" i="1" dirty="0"/>
              <a:t>How can/must funds be spent?  Anything specific to AT?</a:t>
            </a:r>
          </a:p>
          <a:p>
            <a:pPr marL="240030" lvl="1" indent="0">
              <a:spcBef>
                <a:spcPts val="0"/>
              </a:spcBef>
              <a:spcAft>
                <a:spcPts val="600"/>
              </a:spcAft>
              <a:buNone/>
            </a:pPr>
            <a:r>
              <a:rPr lang="en-US" sz="2200" b="1" i="1" dirty="0"/>
              <a:t>How is stakeholder input solicited/used for allocation decisions? </a:t>
            </a:r>
          </a:p>
          <a:p>
            <a:pPr marL="240030" lvl="1" indent="0">
              <a:spcBef>
                <a:spcPts val="0"/>
              </a:spcBef>
              <a:spcAft>
                <a:spcPts val="600"/>
              </a:spcAft>
              <a:buNone/>
            </a:pPr>
            <a:r>
              <a:rPr lang="en-US" sz="2200" b="1" i="1" dirty="0"/>
              <a:t>What level of funding is available in my state/territory? </a:t>
            </a:r>
          </a:p>
          <a:p>
            <a:pPr marL="240030" lvl="1" indent="0">
              <a:spcBef>
                <a:spcPts val="0"/>
              </a:spcBef>
              <a:spcAft>
                <a:spcPts val="600"/>
              </a:spcAft>
              <a:buNone/>
            </a:pPr>
            <a:r>
              <a:rPr lang="en-US" sz="2200" b="1" i="1" dirty="0"/>
              <a:t>How does my state/territory allocate their award amount? </a:t>
            </a:r>
          </a:p>
          <a:p>
            <a:pPr marL="240030" lvl="1" indent="0">
              <a:spcBef>
                <a:spcPts val="0"/>
              </a:spcBef>
              <a:spcAft>
                <a:spcPts val="600"/>
              </a:spcAft>
              <a:buNone/>
            </a:pPr>
            <a:r>
              <a:rPr lang="en-US" sz="2200" b="1" i="1" dirty="0"/>
              <a:t>Are there opportunities for collaboration? </a:t>
            </a:r>
          </a:p>
        </p:txBody>
      </p:sp>
      <p:sp>
        <p:nvSpPr>
          <p:cNvPr id="2" name="Title 1">
            <a:extLst>
              <a:ext uri="{FF2B5EF4-FFF2-40B4-BE49-F238E27FC236}">
                <a16:creationId xmlns:a16="http://schemas.microsoft.com/office/drawing/2014/main" id="{0CC1907D-5489-43FC-91B2-BC393A17B5C2}"/>
              </a:ext>
            </a:extLst>
          </p:cNvPr>
          <p:cNvSpPr>
            <a:spLocks noGrp="1"/>
          </p:cNvSpPr>
          <p:nvPr>
            <p:ph type="title"/>
          </p:nvPr>
        </p:nvSpPr>
        <p:spPr>
          <a:xfrm>
            <a:off x="1553378" y="837281"/>
            <a:ext cx="9066882" cy="1189823"/>
          </a:xfrm>
        </p:spPr>
        <p:txBody>
          <a:bodyPr>
            <a:noAutofit/>
          </a:bodyPr>
          <a:lstStyle/>
          <a:p>
            <a:pPr algn="ctr">
              <a:spcAft>
                <a:spcPts val="1200"/>
              </a:spcAft>
            </a:pPr>
            <a:r>
              <a:rPr lang="en-US" sz="3600" b="1" dirty="0"/>
              <a:t>Major AT Related </a:t>
            </a:r>
            <a:br>
              <a:rPr lang="en-US" sz="3600" b="1" dirty="0"/>
            </a:br>
            <a:r>
              <a:rPr lang="en-US" sz="3600" b="1" dirty="0"/>
              <a:t>State Grant Funding Systems </a:t>
            </a:r>
            <a:r>
              <a:rPr lang="en-US" sz="3600" b="1" i="1" dirty="0">
                <a:solidFill>
                  <a:schemeClr val="accent5"/>
                </a:solidFill>
                <a:latin typeface="Californian FB" panose="0207040306080B030204" pitchFamily="18" charset="0"/>
              </a:rPr>
              <a:t> </a:t>
            </a:r>
          </a:p>
        </p:txBody>
      </p:sp>
    </p:spTree>
    <p:extLst>
      <p:ext uri="{BB962C8B-B14F-4D97-AF65-F5344CB8AC3E}">
        <p14:creationId xmlns:p14="http://schemas.microsoft.com/office/powerpoint/2010/main" val="2266336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prstClr val="black"/>
                </a:solidFill>
              </a:rPr>
              <a:t>NASDDDS Goal and Mission</a:t>
            </a:r>
            <a:br>
              <a:rPr lang="en-US" altLang="en-US" dirty="0">
                <a:solidFill>
                  <a:prstClr val="black"/>
                </a:solidFill>
              </a:rPr>
            </a:br>
            <a:endParaRPr lang="en-US" dirty="0"/>
          </a:p>
        </p:txBody>
      </p:sp>
      <p:sp>
        <p:nvSpPr>
          <p:cNvPr id="2048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fontAlgn="base">
              <a:buNone/>
            </a:pPr>
            <a:r>
              <a:rPr lang="en-US" dirty="0" smtClean="0"/>
              <a:t>To </a:t>
            </a:r>
            <a:r>
              <a:rPr lang="en-US" dirty="0"/>
              <a:t>promote and assist state agencies in developing effective, efficient service delivery systems that furnish high-quality supports to people with intellectual and developmental </a:t>
            </a:r>
            <a:r>
              <a:rPr lang="en-US" dirty="0" smtClean="0"/>
              <a:t>disabilities by providing: </a:t>
            </a:r>
          </a:p>
          <a:p>
            <a:pPr lvl="1" fontAlgn="base"/>
            <a:r>
              <a:rPr lang="en-US" dirty="0" smtClean="0"/>
              <a:t>timely </a:t>
            </a:r>
            <a:r>
              <a:rPr lang="en-US" dirty="0"/>
              <a:t>analyses of federal statutory and regulatory policies that affect people with </a:t>
            </a:r>
            <a:r>
              <a:rPr lang="en-US" dirty="0" smtClean="0"/>
              <a:t>disabilities, </a:t>
            </a:r>
          </a:p>
          <a:p>
            <a:pPr lvl="1" fontAlgn="base"/>
            <a:r>
              <a:rPr lang="en-US" dirty="0" smtClean="0"/>
              <a:t>disseminate </a:t>
            </a:r>
            <a:r>
              <a:rPr lang="en-US" dirty="0"/>
              <a:t>cutting edge information on state-of-the-art programs and service delivery </a:t>
            </a:r>
            <a:r>
              <a:rPr lang="en-US" dirty="0" smtClean="0"/>
              <a:t>practices, </a:t>
            </a:r>
          </a:p>
          <a:p>
            <a:pPr lvl="1" fontAlgn="base"/>
            <a:r>
              <a:rPr lang="en-US" dirty="0" smtClean="0"/>
              <a:t>provide </a:t>
            </a:r>
            <a:r>
              <a:rPr lang="en-US" dirty="0"/>
              <a:t>technical assistance and support to member </a:t>
            </a:r>
            <a:r>
              <a:rPr lang="en-US" dirty="0" smtClean="0"/>
              <a:t>states, </a:t>
            </a:r>
          </a:p>
          <a:p>
            <a:pPr lvl="1" fontAlgn="base"/>
            <a:r>
              <a:rPr lang="en-US" dirty="0" smtClean="0"/>
              <a:t>offer </a:t>
            </a:r>
            <a:r>
              <a:rPr lang="en-US" dirty="0"/>
              <a:t>a forum for the development of state and national policy initiatives.</a:t>
            </a:r>
          </a:p>
          <a:p>
            <a:pPr marL="0" indent="0">
              <a:buNone/>
            </a:pPr>
            <a:endParaRPr lang="en-US" sz="2400" dirty="0"/>
          </a:p>
        </p:txBody>
      </p:sp>
      <p:sp>
        <p:nvSpPr>
          <p:cNvPr id="8"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3417037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prstClr val="black"/>
                </a:solidFill>
              </a:rPr>
              <a:t>NASDDDS Core Projects</a:t>
            </a:r>
            <a:br>
              <a:rPr lang="en-US" altLang="en-US" dirty="0">
                <a:solidFill>
                  <a:prstClr val="black"/>
                </a:solidFill>
              </a:rPr>
            </a:br>
            <a:endParaRPr lang="en-US" dirty="0"/>
          </a:p>
        </p:txBody>
      </p:sp>
      <p:sp>
        <p:nvSpPr>
          <p:cNvPr id="5" name="Content Placeholder 4"/>
          <p:cNvSpPr>
            <a:spLocks noGrp="1"/>
          </p:cNvSpPr>
          <p:nvPr>
            <p:ph idx="1"/>
          </p:nvPr>
        </p:nvSpPr>
        <p:spPr/>
        <p:txBody>
          <a:bodyPr>
            <a:normAutofit fontScale="92500" lnSpcReduction="10000"/>
          </a:bodyPr>
          <a:lstStyle/>
          <a:p>
            <a:pPr marL="0" lvl="0" indent="0" fontAlgn="base">
              <a:lnSpc>
                <a:spcPct val="100000"/>
              </a:lnSpc>
              <a:spcBef>
                <a:spcPts val="0"/>
              </a:spcBef>
              <a:buNone/>
              <a:defRPr/>
            </a:pPr>
            <a:r>
              <a:rPr lang="en-US" b="1" dirty="0">
                <a:solidFill>
                  <a:prstClr val="black"/>
                </a:solidFill>
              </a:rPr>
              <a:t>National Core Indicators</a:t>
            </a:r>
            <a:r>
              <a:rPr lang="en-US" dirty="0">
                <a:solidFill>
                  <a:prstClr val="black"/>
                </a:solidFill>
              </a:rPr>
              <a:t>-Joint</a:t>
            </a:r>
            <a:r>
              <a:rPr lang="en-US" b="1" dirty="0">
                <a:solidFill>
                  <a:prstClr val="black"/>
                </a:solidFill>
              </a:rPr>
              <a:t> </a:t>
            </a:r>
            <a:r>
              <a:rPr lang="en-US" dirty="0">
                <a:solidFill>
                  <a:prstClr val="black"/>
                </a:solidFill>
              </a:rPr>
              <a:t>venture between NASDDDS and </a:t>
            </a:r>
            <a:r>
              <a:rPr lang="en-US" dirty="0" smtClean="0">
                <a:solidFill>
                  <a:prstClr val="black"/>
                </a:solidFill>
              </a:rPr>
              <a:t>Human </a:t>
            </a:r>
            <a:r>
              <a:rPr lang="en-US" dirty="0">
                <a:solidFill>
                  <a:prstClr val="black"/>
                </a:solidFill>
              </a:rPr>
              <a:t>Services Research Institute (</a:t>
            </a:r>
            <a:r>
              <a:rPr lang="en-US" dirty="0" smtClean="0">
                <a:solidFill>
                  <a:prstClr val="black"/>
                </a:solidFill>
              </a:rPr>
              <a:t>HSRI). Gather </a:t>
            </a:r>
            <a:r>
              <a:rPr lang="en-US" dirty="0">
                <a:solidFill>
                  <a:prstClr val="black"/>
                </a:solidFill>
              </a:rPr>
              <a:t>standard set of performance and outcome measures that can be used to track state’s performance over time, compare results across states, and establish national benchmark</a:t>
            </a:r>
          </a:p>
          <a:p>
            <a:pPr marL="0" lvl="0" indent="0" fontAlgn="base">
              <a:lnSpc>
                <a:spcPct val="100000"/>
              </a:lnSpc>
              <a:spcBef>
                <a:spcPts val="0"/>
              </a:spcBef>
              <a:buNone/>
              <a:defRPr/>
            </a:pPr>
            <a:endParaRPr lang="en-US" b="1" dirty="0" smtClean="0">
              <a:solidFill>
                <a:prstClr val="black"/>
              </a:solidFill>
            </a:endParaRPr>
          </a:p>
          <a:p>
            <a:pPr marL="0" lvl="0" indent="0" fontAlgn="base">
              <a:lnSpc>
                <a:spcPct val="100000"/>
              </a:lnSpc>
              <a:spcBef>
                <a:spcPts val="0"/>
              </a:spcBef>
              <a:buNone/>
              <a:defRPr/>
            </a:pPr>
            <a:r>
              <a:rPr lang="en-US" b="1" dirty="0" smtClean="0">
                <a:solidFill>
                  <a:prstClr val="black"/>
                </a:solidFill>
              </a:rPr>
              <a:t>State Employment Leadership Network-</a:t>
            </a:r>
            <a:r>
              <a:rPr lang="en-US" dirty="0" smtClean="0">
                <a:solidFill>
                  <a:prstClr val="black"/>
                </a:solidFill>
              </a:rPr>
              <a:t>Partnership </a:t>
            </a:r>
            <a:r>
              <a:rPr lang="en-US" dirty="0">
                <a:solidFill>
                  <a:prstClr val="black"/>
                </a:solidFill>
              </a:rPr>
              <a:t>of NASDDDS and Institute of Community </a:t>
            </a:r>
            <a:r>
              <a:rPr lang="en-US" dirty="0" smtClean="0">
                <a:solidFill>
                  <a:prstClr val="black"/>
                </a:solidFill>
              </a:rPr>
              <a:t>Inclusion, University </a:t>
            </a:r>
            <a:r>
              <a:rPr lang="en-US" dirty="0">
                <a:solidFill>
                  <a:prstClr val="black"/>
                </a:solidFill>
              </a:rPr>
              <a:t>of Massachusetts Boston (ICI)</a:t>
            </a:r>
          </a:p>
          <a:p>
            <a:pPr marL="457200" lvl="0" indent="-457200" fontAlgn="base">
              <a:defRPr/>
            </a:pPr>
            <a:r>
              <a:rPr lang="en-US" dirty="0">
                <a:solidFill>
                  <a:prstClr val="black"/>
                </a:solidFill>
              </a:rPr>
              <a:t>Provides technical assistance and guidance to state I/DD agencies to develop more effective employment systems. </a:t>
            </a:r>
          </a:p>
          <a:p>
            <a:pPr marL="457200" lvl="0" indent="-457200" fontAlgn="base">
              <a:defRPr/>
            </a:pPr>
            <a:r>
              <a:rPr lang="en-US" dirty="0">
                <a:solidFill>
                  <a:prstClr val="black"/>
                </a:solidFill>
              </a:rPr>
              <a:t>States can connect, collaborate, problem solve and share resources that address the pressing employment-related issues that states face</a:t>
            </a:r>
          </a:p>
          <a:p>
            <a:endParaRPr lang="en-US" dirty="0"/>
          </a:p>
        </p:txBody>
      </p:sp>
      <p:sp>
        <p:nvSpPr>
          <p:cNvPr id="9"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1423105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500062"/>
            <a:ext cx="10515600" cy="1325563"/>
          </a:xfrm>
        </p:spPr>
        <p:txBody>
          <a:bodyPr/>
          <a:lstStyle/>
          <a:p>
            <a:pPr algn="ctr"/>
            <a:r>
              <a:rPr lang="en-US" dirty="0" smtClean="0"/>
              <a:t>NASDDDS Core Projects</a:t>
            </a:r>
            <a:endParaRPr lang="en-US" dirty="0"/>
          </a:p>
        </p:txBody>
      </p:sp>
      <p:sp>
        <p:nvSpPr>
          <p:cNvPr id="4" name="Content Placeholder 3"/>
          <p:cNvSpPr>
            <a:spLocks noGrp="1"/>
          </p:cNvSpPr>
          <p:nvPr>
            <p:ph idx="1"/>
          </p:nvPr>
        </p:nvSpPr>
        <p:spPr/>
        <p:txBody>
          <a:bodyPr/>
          <a:lstStyle/>
          <a:p>
            <a:pPr marL="0" indent="0">
              <a:buNone/>
            </a:pPr>
            <a:endParaRPr lang="en-US" b="1" dirty="0" smtClean="0"/>
          </a:p>
          <a:p>
            <a:pPr marL="0" indent="0">
              <a:buNone/>
            </a:pPr>
            <a:r>
              <a:rPr lang="en-US" b="1" dirty="0" smtClean="0"/>
              <a:t>Technical </a:t>
            </a:r>
            <a:r>
              <a:rPr lang="en-US" b="1" dirty="0"/>
              <a:t>Assistance</a:t>
            </a:r>
            <a:endParaRPr lang="en-US" dirty="0"/>
          </a:p>
          <a:p>
            <a:pPr marL="0" indent="0">
              <a:buNone/>
            </a:pPr>
            <a:r>
              <a:rPr lang="en-US" dirty="0" smtClean="0"/>
              <a:t>NASDDDS </a:t>
            </a:r>
            <a:r>
              <a:rPr lang="en-US" dirty="0"/>
              <a:t>provides technical assistance throughout the country on an array of issues surrounding services and supports for individuals with I/DD. Many of NASDDDS’ engagements with states surround Medicaid coverage for a host of different services and service modalities – Technology is emerging a critical interest area in State TA needs. </a:t>
            </a:r>
          </a:p>
          <a:p>
            <a:endParaRPr lang="en-US" dirty="0"/>
          </a:p>
        </p:txBody>
      </p:sp>
      <p:sp>
        <p:nvSpPr>
          <p:cNvPr id="9"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1822014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prstClr val="black"/>
                </a:solidFill>
              </a:rPr>
              <a:t>NASDDDS Core Projects</a:t>
            </a:r>
            <a:br>
              <a:rPr lang="en-US" altLang="en-US" dirty="0">
                <a:solidFill>
                  <a:prstClr val="black"/>
                </a:solidFill>
              </a:rPr>
            </a:br>
            <a:endParaRPr lang="en-US" dirty="0"/>
          </a:p>
        </p:txBody>
      </p:sp>
      <p:sp>
        <p:nvSpPr>
          <p:cNvPr id="12" name="Content Placeholder 11"/>
          <p:cNvSpPr>
            <a:spLocks noGrp="1"/>
          </p:cNvSpPr>
          <p:nvPr>
            <p:ph idx="1"/>
          </p:nvPr>
        </p:nvSpPr>
        <p:spPr/>
        <p:txBody>
          <a:bodyPr>
            <a:normAutofit fontScale="92500"/>
          </a:bodyPr>
          <a:lstStyle/>
          <a:p>
            <a:pPr marL="0" lvl="0" indent="0">
              <a:lnSpc>
                <a:spcPct val="100000"/>
              </a:lnSpc>
              <a:spcBef>
                <a:spcPts val="0"/>
              </a:spcBef>
              <a:buNone/>
              <a:defRPr/>
            </a:pPr>
            <a:r>
              <a:rPr lang="en-US" b="1" dirty="0">
                <a:solidFill>
                  <a:prstClr val="black"/>
                </a:solidFill>
              </a:rPr>
              <a:t>Community of Practice for Supporting Families Across the </a:t>
            </a:r>
            <a:r>
              <a:rPr lang="en-US" b="1" dirty="0" err="1">
                <a:solidFill>
                  <a:prstClr val="black"/>
                </a:solidFill>
              </a:rPr>
              <a:t>LifeSpan</a:t>
            </a:r>
            <a:r>
              <a:rPr lang="en-US" b="1" dirty="0">
                <a:solidFill>
                  <a:prstClr val="black"/>
                </a:solidFill>
              </a:rPr>
              <a:t>-Goal</a:t>
            </a:r>
          </a:p>
          <a:p>
            <a:pPr marL="0" lvl="0" indent="0">
              <a:buNone/>
              <a:defRPr/>
            </a:pPr>
            <a:r>
              <a:rPr lang="en-US" dirty="0">
                <a:solidFill>
                  <a:prstClr val="black"/>
                </a:solidFill>
              </a:rPr>
              <a:t>To build capacity through a community of practice across and within States to create policies, practices and systems to better assist and support families than include a member with I/DD across the lifespan.  Enhanced national and state policies, practices, and sustainable systems that result in improved supports to families.  Partnership between NASDDDS and UMKC, Kansas City.</a:t>
            </a:r>
          </a:p>
          <a:p>
            <a:pPr lvl="0">
              <a:defRPr/>
            </a:pPr>
            <a:endParaRPr lang="en-US" dirty="0">
              <a:solidFill>
                <a:prstClr val="black"/>
              </a:solidFill>
            </a:endParaRPr>
          </a:p>
          <a:p>
            <a:pPr lvl="0">
              <a:defRPr/>
            </a:pPr>
            <a:endParaRPr lang="en-US" dirty="0">
              <a:solidFill>
                <a:prstClr val="black"/>
              </a:solidFill>
            </a:endParaRPr>
          </a:p>
          <a:p>
            <a:pPr lvl="0" algn="ctr">
              <a:defRPr/>
            </a:pPr>
            <a:r>
              <a:rPr lang="en-US" dirty="0">
                <a:solidFill>
                  <a:prstClr val="black"/>
                </a:solidFill>
              </a:rPr>
              <a:t>Each of NASDDDS Core Projects has a Technology Focus!</a:t>
            </a:r>
          </a:p>
          <a:p>
            <a:endParaRPr lang="en-US" dirty="0"/>
          </a:p>
        </p:txBody>
      </p:sp>
      <p:sp>
        <p:nvSpPr>
          <p:cNvPr id="7" name="Line 8" descr="decorative green line" title="decorative green line"/>
          <p:cNvSpPr>
            <a:spLocks noChangeShapeType="1"/>
          </p:cNvSpPr>
          <p:nvPr/>
        </p:nvSpPr>
        <p:spPr bwMode="auto">
          <a:xfrm flipV="1">
            <a:off x="3416850" y="1145458"/>
            <a:ext cx="5564776" cy="0"/>
          </a:xfrm>
          <a:prstGeom prst="line">
            <a:avLst/>
          </a:prstGeom>
          <a:noFill/>
          <a:ln w="28575">
            <a:solidFill>
              <a:srgbClr val="76923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dirty="0">
              <a:solidFill>
                <a:prstClr val="black"/>
              </a:solidFill>
            </a:endParaRPr>
          </a:p>
        </p:txBody>
      </p:sp>
      <p:sp>
        <p:nvSpPr>
          <p:cNvPr id="9"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474046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pPr algn="ctr"/>
            <a:r>
              <a:rPr lang="en-US" sz="3200" dirty="0" smtClean="0"/>
              <a:t>Charting the LifeCourse, CoP for Supporting Families- Integrated </a:t>
            </a:r>
            <a:r>
              <a:rPr lang="en-US" sz="3200" dirty="0"/>
              <a:t>Supports </a:t>
            </a:r>
            <a:r>
              <a:rPr lang="en-US" sz="3200" dirty="0" smtClean="0"/>
              <a:t>STAR-NASDDDS and UMKC working with States to Include Technology</a:t>
            </a:r>
            <a:endParaRPr lang="en-US" sz="3200" dirty="0"/>
          </a:p>
        </p:txBody>
      </p:sp>
      <p:sp>
        <p:nvSpPr>
          <p:cNvPr id="2" name="Content Placeholder 1"/>
          <p:cNvSpPr>
            <a:spLocks noGrp="1"/>
          </p:cNvSpPr>
          <p:nvPr>
            <p:ph idx="1"/>
          </p:nvPr>
        </p:nvSpPr>
        <p:spPr/>
        <p:txBody>
          <a:bodyPr/>
          <a:lstStyle/>
          <a:p>
            <a:pPr marL="0" indent="0" algn="ctr">
              <a:buNone/>
            </a:pPr>
            <a:endParaRPr lang="en-US" dirty="0" smtClean="0"/>
          </a:p>
          <a:p>
            <a:pPr marL="0" indent="0" algn="ctr">
              <a:buNone/>
            </a:pPr>
            <a:r>
              <a:rPr lang="en-US" dirty="0" smtClean="0"/>
              <a:t>h</a:t>
            </a:r>
            <a:r>
              <a:rPr lang="en-US" sz="3200" dirty="0" smtClean="0"/>
              <a:t>ttps</a:t>
            </a:r>
            <a:r>
              <a:rPr lang="en-US" sz="3200" dirty="0"/>
              <a:t>://www.lifecoursetools.com/</a:t>
            </a:r>
          </a:p>
        </p:txBody>
      </p:sp>
      <p:pic>
        <p:nvPicPr>
          <p:cNvPr id="3074" name="Picture 2" descr="Multi colored image of a sta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37685" y="3011453"/>
            <a:ext cx="1916629" cy="1822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912777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8" descr="decorative green line" title="decorative green line"/>
          <p:cNvSpPr>
            <a:spLocks noChangeShapeType="1"/>
          </p:cNvSpPr>
          <p:nvPr/>
        </p:nvSpPr>
        <p:spPr bwMode="auto">
          <a:xfrm flipV="1">
            <a:off x="3416850" y="1145458"/>
            <a:ext cx="5564776" cy="0"/>
          </a:xfrm>
          <a:prstGeom prst="line">
            <a:avLst/>
          </a:prstGeom>
          <a:noFill/>
          <a:ln w="28575">
            <a:solidFill>
              <a:srgbClr val="76923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dirty="0">
              <a:solidFill>
                <a:prstClr val="black"/>
              </a:solidFill>
            </a:endParaRPr>
          </a:p>
        </p:txBody>
      </p:sp>
      <p:sp>
        <p:nvSpPr>
          <p:cNvPr id="2" name="Title 1"/>
          <p:cNvSpPr>
            <a:spLocks noGrp="1"/>
          </p:cNvSpPr>
          <p:nvPr>
            <p:ph type="title"/>
          </p:nvPr>
        </p:nvSpPr>
        <p:spPr/>
        <p:txBody>
          <a:bodyPr/>
          <a:lstStyle/>
          <a:p>
            <a:pPr algn="ctr"/>
            <a:r>
              <a:rPr lang="en-US" altLang="en-US" dirty="0">
                <a:solidFill>
                  <a:prstClr val="black"/>
                </a:solidFill>
              </a:rPr>
              <a:t>Technology Landscape: Medicaid</a:t>
            </a:r>
            <a:br>
              <a:rPr lang="en-US" altLang="en-US" dirty="0">
                <a:solidFill>
                  <a:prstClr val="black"/>
                </a:solidFill>
              </a:rPr>
            </a:br>
            <a:endParaRPr lang="en-US" dirty="0"/>
          </a:p>
        </p:txBody>
      </p:sp>
      <p:sp>
        <p:nvSpPr>
          <p:cNvPr id="8" name="Content Placeholder 7"/>
          <p:cNvSpPr>
            <a:spLocks noGrp="1"/>
          </p:cNvSpPr>
          <p:nvPr>
            <p:ph idx="1"/>
          </p:nvPr>
        </p:nvSpPr>
        <p:spPr/>
        <p:txBody>
          <a:bodyPr/>
          <a:lstStyle/>
          <a:p>
            <a:r>
              <a:rPr lang="en-US" dirty="0" smtClean="0"/>
              <a:t>Coverage for Assistive Technology – HCBS and State Plan Benefits (1915(c), 1915(</a:t>
            </a:r>
            <a:r>
              <a:rPr lang="en-US" dirty="0" err="1" smtClean="0"/>
              <a:t>i</a:t>
            </a:r>
            <a:r>
              <a:rPr lang="en-US" dirty="0" smtClean="0"/>
              <a:t>), Home Health Benefit, others)</a:t>
            </a:r>
          </a:p>
          <a:p>
            <a:r>
              <a:rPr lang="en-US" dirty="0" smtClean="0"/>
              <a:t>Information Technology Advancements – Business Support (HITECH, MITA)</a:t>
            </a:r>
          </a:p>
          <a:p>
            <a:r>
              <a:rPr lang="en-US" dirty="0" smtClean="0"/>
              <a:t>Emphasis on Tools for Care Coordination – Improving information-sharing to achieve integration </a:t>
            </a:r>
            <a:endParaRPr lang="en-US" dirty="0"/>
          </a:p>
        </p:txBody>
      </p:sp>
      <p:sp>
        <p:nvSpPr>
          <p:cNvPr id="9"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2598269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a:xfrm>
            <a:off x="1600200" y="4269282"/>
            <a:ext cx="8991600" cy="1264762"/>
          </a:xfrm>
          <a:solidFill>
            <a:srgbClr val="FFFFFF"/>
          </a:solidFill>
          <a:ln w="38100">
            <a:solidFill>
              <a:srgbClr val="404040"/>
            </a:solidFill>
            <a:miter lim="800000"/>
          </a:ln>
        </p:spPr>
        <p:txBody>
          <a:bodyPr vert="horz" lIns="91440" tIns="45720" rIns="91440" bIns="45720" rtlCol="0" anchor="ctr">
            <a:normAutofit/>
          </a:bodyPr>
          <a:lstStyle/>
          <a:p>
            <a:pPr algn="ctr"/>
            <a:r>
              <a:rPr lang="en-US" sz="4000" dirty="0">
                <a:solidFill>
                  <a:srgbClr val="404040"/>
                </a:solidFill>
                <a:latin typeface="Arial" panose="020B0604020202020204" pitchFamily="34" charset="0"/>
                <a:cs typeface="Arial" panose="020B0604020202020204" pitchFamily="34" charset="0"/>
              </a:rPr>
              <a:t>2018 Technology Solutions </a:t>
            </a:r>
            <a:r>
              <a:rPr lang="en-US" sz="4000" dirty="0" smtClean="0">
                <a:solidFill>
                  <a:srgbClr val="404040"/>
                </a:solidFill>
                <a:latin typeface="Arial" panose="020B0604020202020204" pitchFamily="34" charset="0"/>
                <a:cs typeface="Arial" panose="020B0604020202020204" pitchFamily="34" charset="0"/>
              </a:rPr>
              <a:t/>
            </a:r>
            <a:br>
              <a:rPr lang="en-US" sz="4000" dirty="0" smtClean="0">
                <a:solidFill>
                  <a:srgbClr val="404040"/>
                </a:solidFill>
                <a:latin typeface="Arial" panose="020B0604020202020204" pitchFamily="34" charset="0"/>
                <a:cs typeface="Arial" panose="020B0604020202020204" pitchFamily="34" charset="0"/>
              </a:rPr>
            </a:br>
            <a:r>
              <a:rPr lang="en-US" sz="4000" dirty="0" smtClean="0">
                <a:solidFill>
                  <a:srgbClr val="404040"/>
                </a:solidFill>
                <a:latin typeface="Arial" panose="020B0604020202020204" pitchFamily="34" charset="0"/>
                <a:cs typeface="Arial" panose="020B0604020202020204" pitchFamily="34" charset="0"/>
              </a:rPr>
              <a:t>State </a:t>
            </a:r>
            <a:r>
              <a:rPr lang="en-US" sz="4000" dirty="0">
                <a:solidFill>
                  <a:srgbClr val="404040"/>
                </a:solidFill>
                <a:latin typeface="Arial" panose="020B0604020202020204" pitchFamily="34" charset="0"/>
                <a:cs typeface="Arial" panose="020B0604020202020204" pitchFamily="34" charset="0"/>
              </a:rPr>
              <a:t>Survey </a:t>
            </a:r>
          </a:p>
        </p:txBody>
      </p:sp>
      <p:pic>
        <p:nvPicPr>
          <p:cNvPr id="11" name="Picture 10" descr="two silohets of people connected to a computer " title="Sharing computer">
            <a:extLst>
              <a:ext uri="{FF2B5EF4-FFF2-40B4-BE49-F238E27FC236}">
                <a16:creationId xmlns:a16="http://schemas.microsoft.com/office/drawing/2014/main" id="{5A6B73F9-F7C6-4A1A-91CC-334BDD1F46B0}"/>
              </a:ext>
            </a:extLst>
          </p:cNvPr>
          <p:cNvPicPr>
            <a:picLocks noChangeAspect="1"/>
          </p:cNvPicPr>
          <p:nvPr/>
        </p:nvPicPr>
        <p:blipFill>
          <a:blip r:embed="rId3"/>
          <a:stretch>
            <a:fillRect/>
          </a:stretch>
        </p:blipFill>
        <p:spPr>
          <a:xfrm>
            <a:off x="1463719" y="468977"/>
            <a:ext cx="3651163" cy="3539066"/>
          </a:xfrm>
          <a:prstGeom prst="rect">
            <a:avLst/>
          </a:prstGeom>
        </p:spPr>
      </p:pic>
      <p:pic>
        <p:nvPicPr>
          <p:cNvPr id="13" name="Picture 12"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3621" y="943657"/>
            <a:ext cx="5937235" cy="927693"/>
          </a:xfrm>
          <a:prstGeom prst="rect">
            <a:avLst/>
          </a:prstGeom>
        </p:spPr>
      </p:pic>
      <p:pic>
        <p:nvPicPr>
          <p:cNvPr id="5" name="Content Placeholder 4" descr="Logo for NASDDDS" title="NASDDDS logo">
            <a:extLst>
              <a:ext uri="{FF2B5EF4-FFF2-40B4-BE49-F238E27FC236}">
                <a16:creationId xmlns:a16="http://schemas.microsoft.com/office/drawing/2014/main" id="{60B581FB-935E-4DFE-ADD3-B5EFE7F60A8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740664" y="2625280"/>
            <a:ext cx="3391334" cy="1008922"/>
          </a:xfrm>
          <a:prstGeom prst="rect">
            <a:avLst/>
          </a:prstGeom>
        </p:spPr>
      </p:pic>
      <p:sp>
        <p:nvSpPr>
          <p:cNvPr id="7"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147012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a:xfrm>
            <a:off x="648929" y="629267"/>
            <a:ext cx="4418662" cy="1492700"/>
          </a:xfrm>
        </p:spPr>
        <p:txBody>
          <a:bodyPr vert="horz" lIns="91440" tIns="45720" rIns="91440" bIns="45720" rtlCol="0" anchor="ctr">
            <a:normAutofit/>
          </a:bodyPr>
          <a:lstStyle/>
          <a:p>
            <a:r>
              <a:rPr lang="en-US" sz="3200" dirty="0">
                <a:latin typeface="Arial" panose="020B0604020202020204" pitchFamily="34" charset="0"/>
                <a:cs typeface="Arial" panose="020B0604020202020204" pitchFamily="34" charset="0"/>
              </a:rPr>
              <a:t>Technology Solutions State Survey</a:t>
            </a:r>
          </a:p>
        </p:txBody>
      </p:sp>
      <p:sp>
        <p:nvSpPr>
          <p:cNvPr id="9" name="Content Placeholder 8">
            <a:extLst>
              <a:ext uri="{FF2B5EF4-FFF2-40B4-BE49-F238E27FC236}">
                <a16:creationId xmlns:a16="http://schemas.microsoft.com/office/drawing/2014/main" id="{366D8DE7-985D-4D93-AF51-07C21B2DB3FB}"/>
              </a:ext>
            </a:extLst>
          </p:cNvPr>
          <p:cNvSpPr>
            <a:spLocks noGrp="1"/>
          </p:cNvSpPr>
          <p:nvPr>
            <p:ph idx="1"/>
          </p:nvPr>
        </p:nvSpPr>
        <p:spPr>
          <a:xfrm>
            <a:off x="648929" y="2121967"/>
            <a:ext cx="3667037" cy="3785419"/>
          </a:xfrm>
        </p:spPr>
        <p:txBody>
          <a:bodyPr vert="horz" lIns="91440" tIns="45720" rIns="91440" bIns="45720" rtlCol="0">
            <a:normAutofit fontScale="92500" lnSpcReduction="20000"/>
          </a:bodyPr>
          <a:lstStyle/>
          <a:p>
            <a:r>
              <a:rPr lang="en-US" sz="3200" dirty="0"/>
              <a:t>Purpose: </a:t>
            </a:r>
            <a:r>
              <a:rPr lang="en-US" sz="3200" dirty="0" smtClean="0"/>
              <a:t>To </a:t>
            </a:r>
            <a:r>
              <a:rPr lang="en-US" sz="3200" dirty="0"/>
              <a:t>investigate creative funding mechanisms and interest in technology solutions for people with IDD across the U.S. </a:t>
            </a:r>
          </a:p>
          <a:p>
            <a:r>
              <a:rPr lang="en-US" sz="3200" dirty="0" smtClean="0"/>
              <a:t>42 </a:t>
            </a:r>
            <a:r>
              <a:rPr lang="en-US" sz="3200" dirty="0"/>
              <a:t>States </a:t>
            </a:r>
            <a:r>
              <a:rPr lang="en-US" sz="3200" dirty="0" smtClean="0"/>
              <a:t>and District of Columbia Responded </a:t>
            </a:r>
            <a:endParaRPr lang="en-US" sz="3200" dirty="0"/>
          </a:p>
        </p:txBody>
      </p:sp>
      <p:pic>
        <p:nvPicPr>
          <p:cNvPr id="4" name="Picture 3" descr="Map of U.S. showing states interested in creative technology solutions for people with ID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6707" y="1162372"/>
            <a:ext cx="7245476" cy="5075695"/>
          </a:xfrm>
          <a:prstGeom prst="rect">
            <a:avLst/>
          </a:prstGeom>
        </p:spPr>
      </p:pic>
      <p:sp>
        <p:nvSpPr>
          <p:cNvPr id="5"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pic>
        <p:nvPicPr>
          <p:cNvPr id="6" name="Picture 5"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7990" y="5721618"/>
            <a:ext cx="2734340" cy="427241"/>
          </a:xfrm>
          <a:prstGeom prst="rect">
            <a:avLst/>
          </a:prstGeom>
        </p:spPr>
      </p:pic>
    </p:spTree>
    <p:extLst>
      <p:ext uri="{BB962C8B-B14F-4D97-AF65-F5344CB8AC3E}">
        <p14:creationId xmlns:p14="http://schemas.microsoft.com/office/powerpoint/2010/main" val="1828450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What Technology Services and Supports Does Your State Currently Fund? </a:t>
            </a:r>
          </a:p>
        </p:txBody>
      </p:sp>
      <p:graphicFrame>
        <p:nvGraphicFramePr>
          <p:cNvPr id="7" name="Content Placeholder 6" descr="Environmental Accessibility Adaptations (27 states)&#10;Assistive Technology (25 states)&#10;Vehicle Modifications (24 states)&#10;Durable Medical Equipment (24 states)&#10;Adaptive Aids and Equipment (21 states)&#10;Personal Response System (21 states)&#10;Assistive Technology Evaluation (20 states)&#10;Electronic or Remote Monitoring (14 states)&#10;On-going Technology Traning (10 states)&#10;Smart Home Technology (6 states)&#10;Technology Based Companion Care (1 state)" title="Technology Services Funded by States">
            <a:extLst>
              <a:ext uri="{FF2B5EF4-FFF2-40B4-BE49-F238E27FC236}">
                <a16:creationId xmlns:a16="http://schemas.microsoft.com/office/drawing/2014/main" id="{6A21DA7C-6BE6-46F3-B53F-5712759BF90B}"/>
              </a:ext>
            </a:extLst>
          </p:cNvPr>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pic>
        <p:nvPicPr>
          <p:cNvPr id="5" name="Picture 4"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7990" y="5721618"/>
            <a:ext cx="2734340" cy="427241"/>
          </a:xfrm>
          <a:prstGeom prst="rect">
            <a:avLst/>
          </a:prstGeom>
        </p:spPr>
      </p:pic>
    </p:spTree>
    <p:extLst>
      <p:ext uri="{BB962C8B-B14F-4D97-AF65-F5344CB8AC3E}">
        <p14:creationId xmlns:p14="http://schemas.microsoft.com/office/powerpoint/2010/main" val="335073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a:xfrm>
            <a:off x="526939" y="625588"/>
            <a:ext cx="11111249" cy="1676603"/>
          </a:xfrm>
        </p:spPr>
        <p:txBody>
          <a:bodyPr vert="horz" lIns="91440" tIns="45720" rIns="91440" bIns="45720" rtlCol="0" anchor="ctr">
            <a:noAutofit/>
          </a:bodyPr>
          <a:lstStyle/>
          <a:p>
            <a:r>
              <a:rPr lang="en-US" sz="3200" dirty="0">
                <a:latin typeface="Arial" panose="020B0604020202020204" pitchFamily="34" charset="0"/>
                <a:cs typeface="Arial" panose="020B0604020202020204" pitchFamily="34" charset="0"/>
              </a:rPr>
              <a:t>Are Smart Home Technologies Included in Environmental Accessibility Adaptations (EAA), Environmental Controls or Home Modifications? </a:t>
            </a:r>
          </a:p>
        </p:txBody>
      </p:sp>
      <p:sp>
        <p:nvSpPr>
          <p:cNvPr id="3" name="Content Placeholder 2">
            <a:extLst>
              <a:ext uri="{FF2B5EF4-FFF2-40B4-BE49-F238E27FC236}">
                <a16:creationId xmlns:a16="http://schemas.microsoft.com/office/drawing/2014/main" id="{0CAE7BE6-43B6-4C39-8836-6D9FD0CC583A}"/>
              </a:ext>
            </a:extLst>
          </p:cNvPr>
          <p:cNvSpPr>
            <a:spLocks noGrp="1"/>
          </p:cNvSpPr>
          <p:nvPr>
            <p:ph idx="1"/>
          </p:nvPr>
        </p:nvSpPr>
        <p:spPr>
          <a:xfrm>
            <a:off x="973670" y="3429000"/>
            <a:ext cx="3667037" cy="2159237"/>
          </a:xfrm>
        </p:spPr>
        <p:txBody>
          <a:bodyPr vert="horz" lIns="91440" tIns="45720" rIns="91440" bIns="45720" rtlCol="0">
            <a:normAutofit/>
          </a:bodyPr>
          <a:lstStyle/>
          <a:p>
            <a:pPr marL="0"/>
            <a:r>
              <a:rPr lang="en-US" sz="3200" dirty="0" smtClean="0"/>
              <a:t>60% </a:t>
            </a:r>
            <a:r>
              <a:rPr lang="en-US" sz="3200" dirty="0"/>
              <a:t>No </a:t>
            </a:r>
          </a:p>
          <a:p>
            <a:pPr marL="0"/>
            <a:r>
              <a:rPr lang="en-US" sz="3200" dirty="0" smtClean="0"/>
              <a:t>30% </a:t>
            </a:r>
            <a:r>
              <a:rPr lang="en-US" sz="3200" dirty="0"/>
              <a:t>Yes </a:t>
            </a:r>
          </a:p>
          <a:p>
            <a:pPr marL="0"/>
            <a:r>
              <a:rPr lang="en-US" sz="3200" dirty="0" smtClean="0"/>
              <a:t>9% </a:t>
            </a:r>
            <a:r>
              <a:rPr lang="en-US" sz="3200" dirty="0"/>
              <a:t>Not Applicable </a:t>
            </a:r>
          </a:p>
        </p:txBody>
      </p:sp>
      <p:pic>
        <p:nvPicPr>
          <p:cNvPr id="8" name="Picture 7" descr="Picture of virtual voice assistance devices."/>
          <p:cNvPicPr>
            <a:picLocks noChangeAspect="1"/>
          </p:cNvPicPr>
          <p:nvPr/>
        </p:nvPicPr>
        <p:blipFill>
          <a:blip r:embed="rId3"/>
          <a:stretch>
            <a:fillRect/>
          </a:stretch>
        </p:blipFill>
        <p:spPr>
          <a:xfrm>
            <a:off x="5207497" y="2030992"/>
            <a:ext cx="3201742" cy="2075760"/>
          </a:xfrm>
          <a:prstGeom prst="rect">
            <a:avLst/>
          </a:prstGeom>
        </p:spPr>
      </p:pic>
      <p:pic>
        <p:nvPicPr>
          <p:cNvPr id="7" name="Picture 6" descr="Picture of camera to see outside a home."/>
          <p:cNvPicPr>
            <a:picLocks noChangeAspect="1"/>
          </p:cNvPicPr>
          <p:nvPr/>
        </p:nvPicPr>
        <p:blipFill>
          <a:blip r:embed="rId4"/>
          <a:stretch>
            <a:fillRect/>
          </a:stretch>
        </p:blipFill>
        <p:spPr>
          <a:xfrm>
            <a:off x="8409239" y="1861260"/>
            <a:ext cx="3404461" cy="2262264"/>
          </a:xfrm>
          <a:prstGeom prst="rect">
            <a:avLst/>
          </a:prstGeom>
        </p:spPr>
      </p:pic>
      <p:pic>
        <p:nvPicPr>
          <p:cNvPr id="10" name="Picture 9"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7990" y="5721618"/>
            <a:ext cx="2734340" cy="427241"/>
          </a:xfrm>
          <a:prstGeom prst="rect">
            <a:avLst/>
          </a:prstGeom>
        </p:spPr>
      </p:pic>
      <p:sp>
        <p:nvSpPr>
          <p:cNvPr id="9"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292194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66F57-1804-433B-BA4F-C42A2A806505}"/>
              </a:ext>
            </a:extLst>
          </p:cNvPr>
          <p:cNvSpPr>
            <a:spLocks noGrp="1"/>
          </p:cNvSpPr>
          <p:nvPr>
            <p:ph idx="1"/>
          </p:nvPr>
        </p:nvSpPr>
        <p:spPr>
          <a:xfrm>
            <a:off x="495759" y="2236424"/>
            <a:ext cx="11287746" cy="4324631"/>
          </a:xfrm>
        </p:spPr>
        <p:txBody>
          <a:bodyPr>
            <a:normAutofit/>
          </a:bodyPr>
          <a:lstStyle/>
          <a:p>
            <a:pPr marL="0" indent="0">
              <a:buNone/>
            </a:pPr>
            <a:r>
              <a:rPr lang="en-US" sz="2000" b="1" dirty="0"/>
              <a:t>Part B - special education for children with disabilities age 3-21 </a:t>
            </a:r>
          </a:p>
          <a:p>
            <a:pPr marL="0" indent="0">
              <a:buNone/>
            </a:pPr>
            <a:r>
              <a:rPr lang="en-US" sz="2000" b="1" dirty="0"/>
              <a:t>	Section 611 – core grant ages 3-21</a:t>
            </a:r>
          </a:p>
          <a:p>
            <a:pPr marL="0" indent="0">
              <a:buNone/>
            </a:pPr>
            <a:r>
              <a:rPr lang="en-US" sz="2000" b="1" dirty="0"/>
              <a:t>	Section 619 – additional grant ages 3 through 5</a:t>
            </a:r>
          </a:p>
          <a:p>
            <a:pPr marL="0" indent="0">
              <a:buNone/>
            </a:pPr>
            <a:r>
              <a:rPr lang="en-US" sz="2000" b="1" dirty="0"/>
              <a:t>Part C - early intervention for children with disabilities age birth to 3 </a:t>
            </a:r>
          </a:p>
          <a:p>
            <a:pPr marL="0" indent="0">
              <a:buNone/>
            </a:pPr>
            <a:endParaRPr lang="en-US" sz="2000" b="1" dirty="0"/>
          </a:p>
          <a:p>
            <a:pPr marL="0" indent="0">
              <a:buNone/>
            </a:pPr>
            <a:r>
              <a:rPr lang="en-US" sz="2000" b="1" dirty="0"/>
              <a:t>Part B (Section 611) grants to states funding allocation </a:t>
            </a:r>
            <a:r>
              <a:rPr lang="en-US" sz="2400" b="1" dirty="0">
                <a:sym typeface="Symbol" panose="05050102010706020507" pitchFamily="18" charset="2"/>
              </a:rPr>
              <a:t> </a:t>
            </a:r>
            <a:r>
              <a:rPr lang="en-US" sz="2000" b="1" dirty="0"/>
              <a:t>12 billion</a:t>
            </a:r>
          </a:p>
          <a:p>
            <a:pPr marL="0" indent="0">
              <a:buNone/>
            </a:pPr>
            <a:r>
              <a:rPr lang="en-US" sz="2000" b="1" dirty="0"/>
              <a:t>All AT Program grantee states and territories get a Part B formula allocation</a:t>
            </a:r>
          </a:p>
          <a:p>
            <a:pPr marL="0" indent="0">
              <a:buNone/>
            </a:pPr>
            <a:r>
              <a:rPr lang="en-US" sz="2000" b="1" dirty="0"/>
              <a:t>Range from </a:t>
            </a:r>
            <a:r>
              <a:rPr lang="en-US" sz="2000" b="1" dirty="0">
                <a:sym typeface="Symbol" panose="05050102010706020507" pitchFamily="18" charset="2"/>
              </a:rPr>
              <a:t></a:t>
            </a:r>
            <a:r>
              <a:rPr lang="en-US" sz="2000" b="1" dirty="0"/>
              <a:t> 5 million in CNMI to over 1 billion in CA and TX </a:t>
            </a:r>
          </a:p>
          <a:p>
            <a:pPr marL="0" indent="0">
              <a:buNone/>
            </a:pPr>
            <a:endParaRPr lang="en-US" sz="2000" b="1" dirty="0"/>
          </a:p>
          <a:p>
            <a:pPr marL="0" indent="0">
              <a:buNone/>
            </a:pPr>
            <a:r>
              <a:rPr lang="en-US" sz="2000" b="1" dirty="0"/>
              <a:t>https://www2.ed.gov/fund/data/award/idea/index.html </a:t>
            </a:r>
          </a:p>
          <a:p>
            <a:pPr marL="0" indent="0">
              <a:buNone/>
            </a:pPr>
            <a:r>
              <a:rPr lang="en-US" sz="2000" b="1" dirty="0"/>
              <a:t>https://www2.ed.gov/about/overview/budget/statetables/index.html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01D17D3D-9275-435A-BB88-9B3E1E6F7518}"/>
              </a:ext>
            </a:extLst>
          </p:cNvPr>
          <p:cNvSpPr>
            <a:spLocks noGrp="1"/>
          </p:cNvSpPr>
          <p:nvPr>
            <p:ph type="title"/>
          </p:nvPr>
        </p:nvSpPr>
        <p:spPr>
          <a:xfrm>
            <a:off x="203200" y="870333"/>
            <a:ext cx="10871200" cy="1123720"/>
          </a:xfrm>
        </p:spPr>
        <p:txBody>
          <a:bodyPr>
            <a:normAutofit/>
          </a:bodyPr>
          <a:lstStyle/>
          <a:p>
            <a:pPr algn="ctr"/>
            <a:r>
              <a:rPr lang="en-US" sz="2800" b="1" dirty="0"/>
              <a:t>Individuals with Disabilities Education Act </a:t>
            </a:r>
            <a:br>
              <a:rPr lang="en-US" sz="2800" b="1" dirty="0"/>
            </a:br>
            <a:r>
              <a:rPr lang="en-US" sz="2800" b="1" dirty="0"/>
              <a:t>IDEA Basics   </a:t>
            </a:r>
          </a:p>
        </p:txBody>
      </p:sp>
    </p:spTree>
    <p:extLst>
      <p:ext uri="{BB962C8B-B14F-4D97-AF65-F5344CB8AC3E}">
        <p14:creationId xmlns:p14="http://schemas.microsoft.com/office/powerpoint/2010/main" val="2275622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Application of Remote Teleservices in States</a:t>
            </a:r>
          </a:p>
        </p:txBody>
      </p:sp>
      <p:graphicFrame>
        <p:nvGraphicFramePr>
          <p:cNvPr id="6" name="Content Placeholder 5" descr="Ohter Teleservices (4 states)&#10;Eligibility Determinations or Assessments (6 states)&#10;Plan of Care / Individual Support Plan Development or Monitoring (6 states)&#10;Healthcare Monitoring (Telecare) (8 States)&#10;Therapeutic Services (Telemedicine) (9 States)" title="Application of Repte Teleservices in the States">
            <a:extLst>
              <a:ext uri="{FF2B5EF4-FFF2-40B4-BE49-F238E27FC236}">
                <a16:creationId xmlns:a16="http://schemas.microsoft.com/office/drawing/2014/main" id="{D30E55BC-B53D-49BD-8D50-E1410AB6C320}"/>
              </a:ext>
            </a:extLst>
          </p:cNvPr>
          <p:cNvGraphicFramePr>
            <a:graphicFrameLocks noGrp="1"/>
          </p:cNvGraphicFramePr>
          <p:nvPr>
            <p:ph idx="1"/>
            <p:extLst/>
          </p:nvPr>
        </p:nvGraphicFramePr>
        <p:xfrm>
          <a:off x="692922" y="1690688"/>
          <a:ext cx="10515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7990" y="5828405"/>
            <a:ext cx="2734340" cy="427241"/>
          </a:xfrm>
          <a:prstGeom prst="rect">
            <a:avLst/>
          </a:prstGeom>
        </p:spPr>
      </p:pic>
      <p:sp>
        <p:nvSpPr>
          <p:cNvPr id="4"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646081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p:txBody>
          <a:bodyPr>
            <a:normAutofit fontScale="90000"/>
          </a:bodyPr>
          <a:lstStyle/>
          <a:p>
            <a:r>
              <a:rPr lang="en-US" sz="3600" dirty="0">
                <a:latin typeface="Arial" panose="020B0604020202020204" pitchFamily="34" charset="0"/>
                <a:cs typeface="Arial" panose="020B0604020202020204" pitchFamily="34" charset="0"/>
              </a:rPr>
              <a:t>Federal Funds are Utilized to Purchase Technology Services, Applications, Devices or Other Technology Solutions</a:t>
            </a:r>
          </a:p>
        </p:txBody>
      </p:sp>
      <p:graphicFrame>
        <p:nvGraphicFramePr>
          <p:cNvPr id="10" name="Content Placeholder 9" descr="HCBS is the leading mechanism used by 27 states (all of those who responeded to the survey). 18 states used Vocational Rehabilitiation and State Plan funds. Followed by State General Fund (14 States), Other (8 States), Money Follows the Person Program (7 states), and Balncing Incentives Program and Assistive Technology Act Program (1 state each)" title="Federal Fuds Used to Purchase Technology">
            <a:extLst>
              <a:ext uri="{FF2B5EF4-FFF2-40B4-BE49-F238E27FC236}">
                <a16:creationId xmlns:a16="http://schemas.microsoft.com/office/drawing/2014/main" id="{06FF9723-4264-481F-8D37-9B449A811531}"/>
              </a:ext>
            </a:extLst>
          </p:cNvPr>
          <p:cNvGraphicFramePr>
            <a:graphicFrameLocks noGrp="1"/>
          </p:cNvGraphicFramePr>
          <p:nvPr>
            <p:ph idx="1"/>
            <p:extLst/>
          </p:nvPr>
        </p:nvGraphicFramePr>
        <p:xfrm>
          <a:off x="914400" y="1825625"/>
          <a:ext cx="104394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pic>
        <p:nvPicPr>
          <p:cNvPr id="5" name="Picture 4"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0113" y="6119045"/>
            <a:ext cx="2734340" cy="427241"/>
          </a:xfrm>
          <a:prstGeom prst="rect">
            <a:avLst/>
          </a:prstGeom>
        </p:spPr>
      </p:pic>
    </p:spTree>
    <p:extLst>
      <p:ext uri="{BB962C8B-B14F-4D97-AF65-F5344CB8AC3E}">
        <p14:creationId xmlns:p14="http://schemas.microsoft.com/office/powerpoint/2010/main" val="4141530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p:txBody>
          <a:bodyPr>
            <a:normAutofit fontScale="90000"/>
          </a:bodyPr>
          <a:lstStyle/>
          <a:p>
            <a:r>
              <a:rPr lang="en-US" sz="3600" dirty="0">
                <a:latin typeface="Arial" panose="020B0604020202020204" pitchFamily="34" charset="0"/>
                <a:cs typeface="Arial" panose="020B0604020202020204" pitchFamily="34" charset="0"/>
              </a:rPr>
              <a:t>Does Your State Provide Funding for Ongoing Technology Training to Learn, Upkeep and Update Purchased Technology? </a:t>
            </a:r>
          </a:p>
        </p:txBody>
      </p:sp>
      <p:pic>
        <p:nvPicPr>
          <p:cNvPr id="7" name="Picture 6" descr="Cartoon of man holding training sign" title="Training Cartoon">
            <a:extLst>
              <a:ext uri="{FF2B5EF4-FFF2-40B4-BE49-F238E27FC236}">
                <a16:creationId xmlns:a16="http://schemas.microsoft.com/office/drawing/2014/main" id="{40FBB9B2-6656-4615-AC3A-2B40CCB073A2}"/>
              </a:ext>
            </a:extLst>
          </p:cNvPr>
          <p:cNvPicPr>
            <a:picLocks noChangeAspect="1"/>
          </p:cNvPicPr>
          <p:nvPr/>
        </p:nvPicPr>
        <p:blipFill>
          <a:blip r:embed="rId3"/>
          <a:stretch>
            <a:fillRect/>
          </a:stretch>
        </p:blipFill>
        <p:spPr>
          <a:xfrm>
            <a:off x="6842066" y="2337693"/>
            <a:ext cx="4711848" cy="3164161"/>
          </a:xfrm>
          <a:prstGeom prst="rect">
            <a:avLst/>
          </a:prstGeom>
        </p:spPr>
      </p:pic>
      <p:graphicFrame>
        <p:nvGraphicFramePr>
          <p:cNvPr id="6" name="Content Placeholder 5" descr="52% No&#10;48% Yes" title="Pie Chart for Providing Funding for On-going Technology Training">
            <a:extLst>
              <a:ext uri="{FF2B5EF4-FFF2-40B4-BE49-F238E27FC236}">
                <a16:creationId xmlns:a16="http://schemas.microsoft.com/office/drawing/2014/main" id="{3911AEE5-318E-4393-B1A3-FC5ABDBF3D88}"/>
              </a:ext>
            </a:extLst>
          </p:cNvPr>
          <p:cNvGraphicFramePr>
            <a:graphicFrameLocks noGrp="1"/>
          </p:cNvGraphicFramePr>
          <p:nvPr>
            <p:ph idx="1"/>
            <p:extLst/>
          </p:nvPr>
        </p:nvGraphicFramePr>
        <p:xfrm>
          <a:off x="838200" y="2042445"/>
          <a:ext cx="6382996" cy="4134517"/>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7990" y="5721618"/>
            <a:ext cx="2734340" cy="427241"/>
          </a:xfrm>
          <a:prstGeom prst="rect">
            <a:avLst/>
          </a:prstGeom>
        </p:spPr>
      </p:pic>
      <p:sp>
        <p:nvSpPr>
          <p:cNvPr id="5"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853311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p:txBody>
          <a:bodyPr>
            <a:normAutofit fontScale="90000"/>
          </a:bodyPr>
          <a:lstStyle/>
          <a:p>
            <a:r>
              <a:rPr lang="en-US" sz="3600" dirty="0">
                <a:latin typeface="Arial" panose="020B0604020202020204" pitchFamily="34" charset="0"/>
                <a:cs typeface="Arial" panose="020B0604020202020204" pitchFamily="34" charset="0"/>
              </a:rPr>
              <a:t>Federal Funds are Utilized to Provide Ongoing Technology Training to Learn, Upkeep, and Update Purchased Technology</a:t>
            </a:r>
          </a:p>
        </p:txBody>
      </p:sp>
      <p:graphicFrame>
        <p:nvGraphicFramePr>
          <p:cNvPr id="6" name="Content Placeholder 5" descr="HCBS (12 states)&#10;Not Applicable (11 states)&#10;Other (7 states)&#10;Money Follows the Person Program (3 states)&#10;State Plan Funds (3 States)&#10;General Fund (3 states)&#10;Vocational Rehab (2 states)&#10;Assistive Technology Act Program (1 state)" title="Funds Used for Ongoing Training Bar Chart">
            <a:extLst>
              <a:ext uri="{FF2B5EF4-FFF2-40B4-BE49-F238E27FC236}">
                <a16:creationId xmlns:a16="http://schemas.microsoft.com/office/drawing/2014/main" id="{9453ED59-8AC2-4C13-9DFA-0884D57C59E1}"/>
              </a:ext>
            </a:extLst>
          </p:cNvPr>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pic>
        <p:nvPicPr>
          <p:cNvPr id="5" name="Picture 4"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5509" y="6098279"/>
            <a:ext cx="2734340" cy="427241"/>
          </a:xfrm>
          <a:prstGeom prst="rect">
            <a:avLst/>
          </a:prstGeom>
        </p:spPr>
      </p:pic>
    </p:spTree>
    <p:extLst>
      <p:ext uri="{BB962C8B-B14F-4D97-AF65-F5344CB8AC3E}">
        <p14:creationId xmlns:p14="http://schemas.microsoft.com/office/powerpoint/2010/main" val="3861648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Services Purchased with Public Dollars, Pilots or Special Programs</a:t>
            </a:r>
          </a:p>
        </p:txBody>
      </p:sp>
      <p:graphicFrame>
        <p:nvGraphicFramePr>
          <p:cNvPr id="6" name="Content Placeholder 5" descr="Tablets/Computers (7 states)&#10;Smartphones (12 states)&#10;Smart Home Solutions (7 states)&#10;Accessible Appliances (7states)&#10;Digital Health Sensors/Trackers (6 states)&#10;Executive Functioning or Memory Aids (6 states)&#10;Wayfinding or GPS Technology (6states)&#10;Shared Transporation Services (4 states)&#10;Internet/Broadband (2 states)" title="Services Purchased with Public Dollars, Pilots or Special Programs Bar Chart">
            <a:extLst>
              <a:ext uri="{FF2B5EF4-FFF2-40B4-BE49-F238E27FC236}">
                <a16:creationId xmlns:a16="http://schemas.microsoft.com/office/drawing/2014/main" id="{9BD9D780-F05B-4D69-8FB0-BD241FB6DE3B}"/>
              </a:ext>
            </a:extLst>
          </p:cNvPr>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pic>
        <p:nvPicPr>
          <p:cNvPr id="5" name="Picture 4"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3102" y="5566647"/>
            <a:ext cx="2734340" cy="427241"/>
          </a:xfrm>
          <a:prstGeom prst="rect">
            <a:avLst/>
          </a:prstGeom>
        </p:spPr>
      </p:pic>
    </p:spTree>
    <p:extLst>
      <p:ext uri="{BB962C8B-B14F-4D97-AF65-F5344CB8AC3E}">
        <p14:creationId xmlns:p14="http://schemas.microsoft.com/office/powerpoint/2010/main" val="199964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State Adoption of Electronic Documentation Systems </a:t>
            </a:r>
          </a:p>
        </p:txBody>
      </p:sp>
      <p:sp>
        <p:nvSpPr>
          <p:cNvPr id="3" name="Content Placeholder 2">
            <a:extLst>
              <a:ext uri="{FF2B5EF4-FFF2-40B4-BE49-F238E27FC236}">
                <a16:creationId xmlns:a16="http://schemas.microsoft.com/office/drawing/2014/main" id="{0CAE7BE6-43B6-4C39-8836-6D9FD0CC583A}"/>
              </a:ext>
            </a:extLst>
          </p:cNvPr>
          <p:cNvSpPr>
            <a:spLocks noGrp="1"/>
          </p:cNvSpPr>
          <p:nvPr>
            <p:ph idx="1"/>
          </p:nvPr>
        </p:nvSpPr>
        <p:spPr>
          <a:xfrm>
            <a:off x="769833" y="2321281"/>
            <a:ext cx="10515600" cy="4351338"/>
          </a:xfrm>
        </p:spPr>
        <p:txBody>
          <a:bodyPr/>
          <a:lstStyle/>
          <a:p>
            <a:r>
              <a:rPr lang="en-US" dirty="0">
                <a:latin typeface="Arial" panose="020B0604020202020204" pitchFamily="34" charset="0"/>
                <a:cs typeface="Arial" panose="020B0604020202020204" pitchFamily="34" charset="0"/>
              </a:rPr>
              <a:t>Billing </a:t>
            </a:r>
            <a:r>
              <a:rPr lang="en-US" dirty="0" smtClean="0">
                <a:latin typeface="Arial" panose="020B0604020202020204" pitchFamily="34" charset="0"/>
                <a:cs typeface="Arial" panose="020B0604020202020204" pitchFamily="34" charset="0"/>
              </a:rPr>
              <a:t>(23 </a:t>
            </a:r>
            <a:r>
              <a:rPr lang="en-US" dirty="0">
                <a:latin typeface="Arial" panose="020B0604020202020204" pitchFamily="34" charset="0"/>
                <a:cs typeface="Arial" panose="020B0604020202020204" pitchFamily="34" charset="0"/>
              </a:rPr>
              <a:t>states)</a:t>
            </a:r>
          </a:p>
          <a:p>
            <a:r>
              <a:rPr lang="en-US" dirty="0">
                <a:latin typeface="Arial" panose="020B0604020202020204" pitchFamily="34" charset="0"/>
                <a:cs typeface="Arial" panose="020B0604020202020204" pitchFamily="34" charset="0"/>
              </a:rPr>
              <a:t>Plan of Care / ISP Record </a:t>
            </a:r>
            <a:r>
              <a:rPr lang="en-US" dirty="0" smtClean="0">
                <a:latin typeface="Arial" panose="020B0604020202020204" pitchFamily="34" charset="0"/>
                <a:cs typeface="Arial" panose="020B0604020202020204" pitchFamily="34" charset="0"/>
              </a:rPr>
              <a:t>(20 </a:t>
            </a:r>
            <a:r>
              <a:rPr lang="en-US" dirty="0">
                <a:latin typeface="Arial" panose="020B0604020202020204" pitchFamily="34" charset="0"/>
                <a:cs typeface="Arial" panose="020B0604020202020204" pitchFamily="34" charset="0"/>
              </a:rPr>
              <a:t>states)</a:t>
            </a:r>
          </a:p>
          <a:p>
            <a:r>
              <a:rPr lang="en-US" dirty="0">
                <a:latin typeface="Arial" panose="020B0604020202020204" pitchFamily="34" charset="0"/>
                <a:cs typeface="Arial" panose="020B0604020202020204" pitchFamily="34" charset="0"/>
              </a:rPr>
              <a:t>Updating ISP Documentation </a:t>
            </a:r>
            <a:r>
              <a:rPr lang="en-US" dirty="0" smtClean="0">
                <a:latin typeface="Arial" panose="020B0604020202020204" pitchFamily="34" charset="0"/>
                <a:cs typeface="Arial" panose="020B0604020202020204" pitchFamily="34" charset="0"/>
              </a:rPr>
              <a:t>(18 states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Staff Management (5 states)</a:t>
            </a:r>
          </a:p>
          <a:p>
            <a:pPr marL="0" indent="0">
              <a:buNone/>
            </a:pPr>
            <a:endParaRPr lang="en-US" dirty="0">
              <a:latin typeface="Arial" panose="020B0604020202020204" pitchFamily="34" charset="0"/>
              <a:cs typeface="Arial" panose="020B0604020202020204" pitchFamily="34" charset="0"/>
            </a:endParaRPr>
          </a:p>
        </p:txBody>
      </p:sp>
      <p:pic>
        <p:nvPicPr>
          <p:cNvPr id="4" name="Picture 3" descr="Image of a laptop computer with a hand pulling out binders from the screen" title="Electronic Documenation Image">
            <a:extLst>
              <a:ext uri="{FF2B5EF4-FFF2-40B4-BE49-F238E27FC236}">
                <a16:creationId xmlns:a16="http://schemas.microsoft.com/office/drawing/2014/main" id="{2366F39F-D1CD-4BA5-B09E-36BF4A99DFFE}"/>
              </a:ext>
            </a:extLst>
          </p:cNvPr>
          <p:cNvPicPr>
            <a:picLocks noChangeAspect="1"/>
          </p:cNvPicPr>
          <p:nvPr/>
        </p:nvPicPr>
        <p:blipFill>
          <a:blip r:embed="rId3"/>
          <a:stretch>
            <a:fillRect/>
          </a:stretch>
        </p:blipFill>
        <p:spPr>
          <a:xfrm>
            <a:off x="7802310" y="3127157"/>
            <a:ext cx="3551490" cy="2507517"/>
          </a:xfrm>
          <a:prstGeom prst="rect">
            <a:avLst/>
          </a:prstGeom>
        </p:spPr>
      </p:pic>
      <p:sp>
        <p:nvSpPr>
          <p:cNvPr id="5"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pic>
        <p:nvPicPr>
          <p:cNvPr id="6" name="Picture 5"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910" y="5733131"/>
            <a:ext cx="2734340" cy="427241"/>
          </a:xfrm>
          <a:prstGeom prst="rect">
            <a:avLst/>
          </a:prstGeom>
        </p:spPr>
      </p:pic>
    </p:spTree>
    <p:extLst>
      <p:ext uri="{BB962C8B-B14F-4D97-AF65-F5344CB8AC3E}">
        <p14:creationId xmlns:p14="http://schemas.microsoft.com/office/powerpoint/2010/main" val="1448500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p:txBody>
          <a:bodyPr>
            <a:normAutofit fontScale="90000"/>
          </a:bodyPr>
          <a:lstStyle/>
          <a:p>
            <a:r>
              <a:rPr lang="en-US" sz="3600" dirty="0">
                <a:latin typeface="Arial" panose="020B0604020202020204" pitchFamily="34" charset="0"/>
                <a:cs typeface="Arial" panose="020B0604020202020204" pitchFamily="34" charset="0"/>
              </a:rPr>
              <a:t>Is the Consideration of Technology Supports </a:t>
            </a: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and </a:t>
            </a:r>
            <a:r>
              <a:rPr lang="en-US" sz="3600" dirty="0">
                <a:latin typeface="Arial" panose="020B0604020202020204" pitchFamily="34" charset="0"/>
                <a:cs typeface="Arial" panose="020B0604020202020204" pitchFamily="34" charset="0"/>
              </a:rPr>
              <a:t>Services a Requirement Within the ISP or Person-Centered Plan? </a:t>
            </a:r>
          </a:p>
        </p:txBody>
      </p:sp>
      <p:graphicFrame>
        <p:nvGraphicFramePr>
          <p:cNvPr id="4" name="Content Placeholder 5" descr="44% No&#10;56% Yes" title="Pie Chart of Technology in ISP or Person Centered Plan">
            <a:extLst>
              <a:ext uri="{FF2B5EF4-FFF2-40B4-BE49-F238E27FC236}">
                <a16:creationId xmlns:a16="http://schemas.microsoft.com/office/drawing/2014/main" id="{D2CCFC1D-4BAC-469F-8628-5CFD0FC35092}"/>
              </a:ext>
            </a:extLst>
          </p:cNvPr>
          <p:cNvGraphicFramePr>
            <a:graphicFrameLocks/>
          </p:cNvGraphicFramePr>
          <p:nvPr>
            <p:extLst/>
          </p:nvPr>
        </p:nvGraphicFramePr>
        <p:xfrm>
          <a:off x="838200" y="2042445"/>
          <a:ext cx="6382996" cy="4134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descr="States that require Technology Supports as part of ISP or Person-centered Plan.  Arizona, Colorado, Connecticut, DC, Iowa, Maryland, Massachusetts, Michigan, Minnesota, Mississippi, Nebraska, New Hampshire, New Mexico, North Dakota, Ohio, Oregon, South Carolina, Virginia, Washington, West Virginia."/>
          <p:cNvGraphicFramePr>
            <a:graphicFrameLocks noGrp="1"/>
          </p:cNvGraphicFramePr>
          <p:nvPr>
            <p:extLst>
              <p:ext uri="{D42A27DB-BD31-4B8C-83A1-F6EECF244321}">
                <p14:modId xmlns:p14="http://schemas.microsoft.com/office/powerpoint/2010/main" val="3523657253"/>
              </p:ext>
            </p:extLst>
          </p:nvPr>
        </p:nvGraphicFramePr>
        <p:xfrm>
          <a:off x="6803136" y="1935463"/>
          <a:ext cx="4661408" cy="4348480"/>
        </p:xfrm>
        <a:graphic>
          <a:graphicData uri="http://schemas.openxmlformats.org/drawingml/2006/table">
            <a:tbl>
              <a:tblPr firstRow="1" bandRow="1">
                <a:tableStyleId>{7E9639D4-E3E2-4D34-9284-5A2195B3D0D7}</a:tableStyleId>
              </a:tblPr>
              <a:tblGrid>
                <a:gridCol w="2330704">
                  <a:extLst>
                    <a:ext uri="{9D8B030D-6E8A-4147-A177-3AD203B41FA5}">
                      <a16:colId xmlns:a16="http://schemas.microsoft.com/office/drawing/2014/main" val="39524332"/>
                    </a:ext>
                  </a:extLst>
                </a:gridCol>
                <a:gridCol w="2330704">
                  <a:extLst>
                    <a:ext uri="{9D8B030D-6E8A-4147-A177-3AD203B41FA5}">
                      <a16:colId xmlns:a16="http://schemas.microsoft.com/office/drawing/2014/main" val="2626253874"/>
                    </a:ext>
                  </a:extLst>
                </a:gridCol>
              </a:tblGrid>
              <a:tr h="370840">
                <a:tc gridSpan="2">
                  <a:txBody>
                    <a:bodyPr/>
                    <a:lstStyle/>
                    <a:p>
                      <a:pPr algn="ctr"/>
                      <a:r>
                        <a:rPr lang="en-US" dirty="0" smtClean="0"/>
                        <a:t>States That Require Technology Supports As Part Of ISP Or Person-centered</a:t>
                      </a:r>
                      <a:r>
                        <a:rPr lang="en-US" baseline="0" dirty="0" smtClean="0"/>
                        <a:t> Plan</a:t>
                      </a:r>
                      <a:endParaRPr lang="en-US" dirty="0"/>
                    </a:p>
                  </a:txBody>
                  <a:tcPr/>
                </a:tc>
                <a:tc hMerge="1">
                  <a:txBody>
                    <a:bodyPr/>
                    <a:lstStyle/>
                    <a:p>
                      <a:endParaRPr lang="en-US" dirty="0"/>
                    </a:p>
                  </a:txBody>
                  <a:tcPr/>
                </a:tc>
                <a:extLst>
                  <a:ext uri="{0D108BD9-81ED-4DB2-BD59-A6C34878D82A}">
                    <a16:rowId xmlns:a16="http://schemas.microsoft.com/office/drawing/2014/main" val="2451700156"/>
                  </a:ext>
                </a:extLst>
              </a:tr>
              <a:tr h="370840">
                <a:tc>
                  <a:txBody>
                    <a:bodyPr/>
                    <a:lstStyle/>
                    <a:p>
                      <a:pPr algn="ctr"/>
                      <a:r>
                        <a:rPr lang="en-US" dirty="0" smtClean="0"/>
                        <a:t>Arizona</a:t>
                      </a:r>
                    </a:p>
                  </a:txBody>
                  <a:tcPr/>
                </a:tc>
                <a:tc>
                  <a:txBody>
                    <a:bodyPr/>
                    <a:lstStyle/>
                    <a:p>
                      <a:pPr algn="ctr"/>
                      <a:r>
                        <a:rPr lang="en-US" dirty="0" smtClean="0"/>
                        <a:t>Nebraska</a:t>
                      </a:r>
                      <a:endParaRPr lang="en-US" dirty="0"/>
                    </a:p>
                  </a:txBody>
                  <a:tcPr/>
                </a:tc>
                <a:extLst>
                  <a:ext uri="{0D108BD9-81ED-4DB2-BD59-A6C34878D82A}">
                    <a16:rowId xmlns:a16="http://schemas.microsoft.com/office/drawing/2014/main" val="434576764"/>
                  </a:ext>
                </a:extLst>
              </a:tr>
              <a:tr h="370840">
                <a:tc>
                  <a:txBody>
                    <a:bodyPr/>
                    <a:lstStyle/>
                    <a:p>
                      <a:pPr algn="ctr"/>
                      <a:r>
                        <a:rPr lang="en-US" dirty="0" smtClean="0"/>
                        <a:t>Colorado</a:t>
                      </a:r>
                      <a:endParaRPr lang="en-US" dirty="0"/>
                    </a:p>
                  </a:txBody>
                  <a:tcPr/>
                </a:tc>
                <a:tc>
                  <a:txBody>
                    <a:bodyPr/>
                    <a:lstStyle/>
                    <a:p>
                      <a:pPr algn="ctr"/>
                      <a:r>
                        <a:rPr lang="en-US" dirty="0" smtClean="0"/>
                        <a:t>New Hampshire</a:t>
                      </a:r>
                      <a:endParaRPr lang="en-US" dirty="0"/>
                    </a:p>
                  </a:txBody>
                  <a:tcPr/>
                </a:tc>
                <a:extLst>
                  <a:ext uri="{0D108BD9-81ED-4DB2-BD59-A6C34878D82A}">
                    <a16:rowId xmlns:a16="http://schemas.microsoft.com/office/drawing/2014/main" val="3657516345"/>
                  </a:ext>
                </a:extLst>
              </a:tr>
              <a:tr h="370840">
                <a:tc>
                  <a:txBody>
                    <a:bodyPr/>
                    <a:lstStyle/>
                    <a:p>
                      <a:pPr algn="ctr"/>
                      <a:r>
                        <a:rPr lang="en-US" dirty="0" smtClean="0"/>
                        <a:t>Connecticut</a:t>
                      </a:r>
                      <a:endParaRPr lang="en-US" dirty="0"/>
                    </a:p>
                  </a:txBody>
                  <a:tcPr/>
                </a:tc>
                <a:tc>
                  <a:txBody>
                    <a:bodyPr/>
                    <a:lstStyle/>
                    <a:p>
                      <a:pPr algn="ctr"/>
                      <a:r>
                        <a:rPr lang="en-US" dirty="0" smtClean="0"/>
                        <a:t>New Mexico</a:t>
                      </a:r>
                      <a:endParaRPr lang="en-US" dirty="0"/>
                    </a:p>
                  </a:txBody>
                  <a:tcPr/>
                </a:tc>
                <a:extLst>
                  <a:ext uri="{0D108BD9-81ED-4DB2-BD59-A6C34878D82A}">
                    <a16:rowId xmlns:a16="http://schemas.microsoft.com/office/drawing/2014/main" val="2495564946"/>
                  </a:ext>
                </a:extLst>
              </a:tr>
              <a:tr h="370840">
                <a:tc>
                  <a:txBody>
                    <a:bodyPr/>
                    <a:lstStyle/>
                    <a:p>
                      <a:pPr algn="ctr"/>
                      <a:r>
                        <a:rPr lang="en-US" dirty="0" smtClean="0"/>
                        <a:t>District of Columbia</a:t>
                      </a:r>
                      <a:endParaRPr lang="en-US" dirty="0"/>
                    </a:p>
                  </a:txBody>
                  <a:tcPr/>
                </a:tc>
                <a:tc>
                  <a:txBody>
                    <a:bodyPr/>
                    <a:lstStyle/>
                    <a:p>
                      <a:pPr algn="ctr"/>
                      <a:r>
                        <a:rPr lang="en-US" dirty="0" smtClean="0"/>
                        <a:t>North Dakota</a:t>
                      </a:r>
                      <a:endParaRPr lang="en-US" dirty="0"/>
                    </a:p>
                  </a:txBody>
                  <a:tcPr/>
                </a:tc>
                <a:extLst>
                  <a:ext uri="{0D108BD9-81ED-4DB2-BD59-A6C34878D82A}">
                    <a16:rowId xmlns:a16="http://schemas.microsoft.com/office/drawing/2014/main" val="774197431"/>
                  </a:ext>
                </a:extLst>
              </a:tr>
              <a:tr h="370840">
                <a:tc>
                  <a:txBody>
                    <a:bodyPr/>
                    <a:lstStyle/>
                    <a:p>
                      <a:pPr algn="ctr"/>
                      <a:r>
                        <a:rPr lang="en-US" dirty="0" smtClean="0"/>
                        <a:t>Iowa</a:t>
                      </a:r>
                    </a:p>
                  </a:txBody>
                  <a:tcPr/>
                </a:tc>
                <a:tc>
                  <a:txBody>
                    <a:bodyPr/>
                    <a:lstStyle/>
                    <a:p>
                      <a:pPr algn="ctr"/>
                      <a:r>
                        <a:rPr lang="en-US" dirty="0" smtClean="0"/>
                        <a:t>Ohio</a:t>
                      </a:r>
                      <a:endParaRPr lang="en-US" dirty="0"/>
                    </a:p>
                  </a:txBody>
                  <a:tcPr/>
                </a:tc>
                <a:extLst>
                  <a:ext uri="{0D108BD9-81ED-4DB2-BD59-A6C34878D82A}">
                    <a16:rowId xmlns:a16="http://schemas.microsoft.com/office/drawing/2014/main" val="2757687871"/>
                  </a:ext>
                </a:extLst>
              </a:tr>
              <a:tr h="370840">
                <a:tc>
                  <a:txBody>
                    <a:bodyPr/>
                    <a:lstStyle/>
                    <a:p>
                      <a:pPr algn="ctr"/>
                      <a:r>
                        <a:rPr lang="en-US" dirty="0" smtClean="0"/>
                        <a:t>Maryland</a:t>
                      </a:r>
                      <a:endParaRPr lang="en-US" dirty="0"/>
                    </a:p>
                  </a:txBody>
                  <a:tcPr/>
                </a:tc>
                <a:tc>
                  <a:txBody>
                    <a:bodyPr/>
                    <a:lstStyle/>
                    <a:p>
                      <a:pPr algn="ctr"/>
                      <a:r>
                        <a:rPr lang="en-US" dirty="0" smtClean="0"/>
                        <a:t>Oregon</a:t>
                      </a:r>
                    </a:p>
                  </a:txBody>
                  <a:tcPr/>
                </a:tc>
                <a:extLst>
                  <a:ext uri="{0D108BD9-81ED-4DB2-BD59-A6C34878D82A}">
                    <a16:rowId xmlns:a16="http://schemas.microsoft.com/office/drawing/2014/main" val="3789483786"/>
                  </a:ext>
                </a:extLst>
              </a:tr>
              <a:tr h="370840">
                <a:tc>
                  <a:txBody>
                    <a:bodyPr/>
                    <a:lstStyle/>
                    <a:p>
                      <a:pPr algn="ctr"/>
                      <a:r>
                        <a:rPr lang="en-US" dirty="0" smtClean="0"/>
                        <a:t>Massachusetts</a:t>
                      </a:r>
                    </a:p>
                  </a:txBody>
                  <a:tcPr/>
                </a:tc>
                <a:tc>
                  <a:txBody>
                    <a:bodyPr/>
                    <a:lstStyle/>
                    <a:p>
                      <a:pPr algn="ctr"/>
                      <a:r>
                        <a:rPr lang="en-US" dirty="0" smtClean="0"/>
                        <a:t>South Carolina</a:t>
                      </a:r>
                    </a:p>
                  </a:txBody>
                  <a:tcPr/>
                </a:tc>
                <a:extLst>
                  <a:ext uri="{0D108BD9-81ED-4DB2-BD59-A6C34878D82A}">
                    <a16:rowId xmlns:a16="http://schemas.microsoft.com/office/drawing/2014/main" val="2295749446"/>
                  </a:ext>
                </a:extLst>
              </a:tr>
              <a:tr h="370840">
                <a:tc>
                  <a:txBody>
                    <a:bodyPr/>
                    <a:lstStyle/>
                    <a:p>
                      <a:pPr algn="ctr"/>
                      <a:r>
                        <a:rPr lang="en-US" dirty="0" smtClean="0"/>
                        <a:t>Michigan</a:t>
                      </a:r>
                    </a:p>
                  </a:txBody>
                  <a:tcPr/>
                </a:tc>
                <a:tc>
                  <a:txBody>
                    <a:bodyPr/>
                    <a:lstStyle/>
                    <a:p>
                      <a:pPr algn="ctr"/>
                      <a:r>
                        <a:rPr lang="en-US" dirty="0" smtClean="0"/>
                        <a:t>Virginia</a:t>
                      </a:r>
                    </a:p>
                  </a:txBody>
                  <a:tcPr/>
                </a:tc>
                <a:extLst>
                  <a:ext uri="{0D108BD9-81ED-4DB2-BD59-A6C34878D82A}">
                    <a16:rowId xmlns:a16="http://schemas.microsoft.com/office/drawing/2014/main" val="2739976292"/>
                  </a:ext>
                </a:extLst>
              </a:tr>
              <a:tr h="370840">
                <a:tc>
                  <a:txBody>
                    <a:bodyPr/>
                    <a:lstStyle/>
                    <a:p>
                      <a:pPr algn="ctr"/>
                      <a:r>
                        <a:rPr lang="en-US" dirty="0" smtClean="0"/>
                        <a:t>Minnesota</a:t>
                      </a:r>
                    </a:p>
                  </a:txBody>
                  <a:tcPr/>
                </a:tc>
                <a:tc>
                  <a:txBody>
                    <a:bodyPr/>
                    <a:lstStyle/>
                    <a:p>
                      <a:pPr algn="ctr"/>
                      <a:r>
                        <a:rPr lang="en-US" dirty="0" smtClean="0"/>
                        <a:t>Washington</a:t>
                      </a:r>
                      <a:r>
                        <a:rPr lang="en-US" baseline="0" dirty="0" smtClean="0"/>
                        <a:t> </a:t>
                      </a:r>
                      <a:endParaRPr lang="en-US" dirty="0" smtClean="0"/>
                    </a:p>
                  </a:txBody>
                  <a:tcPr/>
                </a:tc>
                <a:extLst>
                  <a:ext uri="{0D108BD9-81ED-4DB2-BD59-A6C34878D82A}">
                    <a16:rowId xmlns:a16="http://schemas.microsoft.com/office/drawing/2014/main" val="910320023"/>
                  </a:ext>
                </a:extLst>
              </a:tr>
              <a:tr h="370840">
                <a:tc>
                  <a:txBody>
                    <a:bodyPr/>
                    <a:lstStyle/>
                    <a:p>
                      <a:pPr algn="ctr"/>
                      <a:r>
                        <a:rPr lang="en-US" dirty="0" smtClean="0"/>
                        <a:t>Mississippi</a:t>
                      </a:r>
                    </a:p>
                  </a:txBody>
                  <a:tcPr/>
                </a:tc>
                <a:tc>
                  <a:txBody>
                    <a:bodyPr/>
                    <a:lstStyle/>
                    <a:p>
                      <a:pPr algn="ctr"/>
                      <a:r>
                        <a:rPr lang="en-US" dirty="0" smtClean="0"/>
                        <a:t>West Virginia</a:t>
                      </a:r>
                    </a:p>
                  </a:txBody>
                  <a:tcPr/>
                </a:tc>
                <a:extLst>
                  <a:ext uri="{0D108BD9-81ED-4DB2-BD59-A6C34878D82A}">
                    <a16:rowId xmlns:a16="http://schemas.microsoft.com/office/drawing/2014/main" val="3695447776"/>
                  </a:ext>
                </a:extLst>
              </a:tr>
            </a:tbl>
          </a:graphicData>
        </a:graphic>
      </p:graphicFrame>
      <p:sp>
        <p:nvSpPr>
          <p:cNvPr id="5"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pic>
        <p:nvPicPr>
          <p:cNvPr id="6" name="Picture 5"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1987" y="237745"/>
            <a:ext cx="2734340" cy="427241"/>
          </a:xfrm>
          <a:prstGeom prst="rect">
            <a:avLst/>
          </a:prstGeom>
        </p:spPr>
      </p:pic>
    </p:spTree>
    <p:extLst>
      <p:ext uri="{BB962C8B-B14F-4D97-AF65-F5344CB8AC3E}">
        <p14:creationId xmlns:p14="http://schemas.microsoft.com/office/powerpoint/2010/main" val="4173740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How do Families Discover Technology Solutions? </a:t>
            </a:r>
          </a:p>
        </p:txBody>
      </p:sp>
      <p:sp>
        <p:nvSpPr>
          <p:cNvPr id="3" name="Content Placeholder 2">
            <a:extLst>
              <a:ext uri="{FF2B5EF4-FFF2-40B4-BE49-F238E27FC236}">
                <a16:creationId xmlns:a16="http://schemas.microsoft.com/office/drawing/2014/main" id="{0CAE7BE6-43B6-4C39-8836-6D9FD0CC583A}"/>
              </a:ext>
            </a:extLst>
          </p:cNvPr>
          <p:cNvSpPr>
            <a:spLocks noGrp="1"/>
          </p:cNvSpPr>
          <p:nvPr>
            <p:ph idx="1"/>
          </p:nvPr>
        </p:nvSpPr>
        <p:spPr/>
        <p:txBody>
          <a:bodyPr/>
          <a:lstStyle/>
          <a:p>
            <a:pPr marL="514350" indent="-514350">
              <a:buFont typeface="+mj-lt"/>
              <a:buAutoNum type="arabicPeriod"/>
            </a:pPr>
            <a:r>
              <a:rPr lang="en-US" dirty="0">
                <a:latin typeface="Arial" panose="020B0604020202020204" pitchFamily="34" charset="0"/>
                <a:cs typeface="Arial" panose="020B0604020202020204" pitchFamily="34" charset="0"/>
              </a:rPr>
              <a:t>Assistive Technology Act Programs</a:t>
            </a:r>
          </a:p>
          <a:p>
            <a:pPr marL="514350" indent="-514350">
              <a:buFont typeface="+mj-lt"/>
              <a:buAutoNum type="arabicPeriod"/>
            </a:pPr>
            <a:r>
              <a:rPr lang="en-US" dirty="0">
                <a:latin typeface="Arial" panose="020B0604020202020204" pitchFamily="34" charset="0"/>
                <a:cs typeface="Arial" panose="020B0604020202020204" pitchFamily="34" charset="0"/>
              </a:rPr>
              <a:t>Case </a:t>
            </a:r>
            <a:r>
              <a:rPr lang="en-US" dirty="0" smtClean="0">
                <a:latin typeface="Arial" panose="020B0604020202020204" pitchFamily="34" charset="0"/>
                <a:cs typeface="Arial" panose="020B0604020202020204" pitchFamily="34" charset="0"/>
              </a:rPr>
              <a:t>Managers and Providers</a:t>
            </a:r>
            <a:endParaRPr lang="en-US" dirty="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Vocational Rehabilitation</a:t>
            </a:r>
          </a:p>
          <a:p>
            <a:pPr marL="514350" indent="-514350">
              <a:buFont typeface="+mj-lt"/>
              <a:buAutoNum type="arabicPeriod"/>
            </a:pPr>
            <a:r>
              <a:rPr lang="en-US" dirty="0">
                <a:latin typeface="Arial" panose="020B0604020202020204" pitchFamily="34" charset="0"/>
                <a:cs typeface="Arial" panose="020B0604020202020204" pitchFamily="34" charset="0"/>
              </a:rPr>
              <a:t>Universities</a:t>
            </a:r>
          </a:p>
          <a:p>
            <a:pPr marL="514350" indent="-514350">
              <a:buFont typeface="+mj-lt"/>
              <a:buAutoNum type="arabicPeriod"/>
            </a:pPr>
            <a:r>
              <a:rPr lang="en-US" dirty="0" smtClean="0">
                <a:latin typeface="Arial" panose="020B0604020202020204" pitchFamily="34" charset="0"/>
                <a:cs typeface="Arial" panose="020B0604020202020204" pitchFamily="34" charset="0"/>
              </a:rPr>
              <a:t>Medical and Educational Professionals</a:t>
            </a:r>
          </a:p>
          <a:p>
            <a:pPr marL="514350" indent="-514350">
              <a:buFont typeface="+mj-lt"/>
              <a:buAutoNum type="arabicPeriod"/>
            </a:pPr>
            <a:r>
              <a:rPr lang="en-US" dirty="0" smtClean="0">
                <a:latin typeface="Arial" panose="020B0604020202020204" pitchFamily="34" charset="0"/>
                <a:cs typeface="Arial" panose="020B0604020202020204" pitchFamily="34" charset="0"/>
              </a:rPr>
              <a:t>Online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descr="Picture of a man using assistive technology."/>
          <p:cNvPicPr>
            <a:picLocks noChangeAspect="1"/>
          </p:cNvPicPr>
          <p:nvPr/>
        </p:nvPicPr>
        <p:blipFill>
          <a:blip r:embed="rId3"/>
          <a:stretch>
            <a:fillRect/>
          </a:stretch>
        </p:blipFill>
        <p:spPr>
          <a:xfrm>
            <a:off x="7717536" y="1852327"/>
            <a:ext cx="4376928" cy="2814218"/>
          </a:xfrm>
          <a:prstGeom prst="rect">
            <a:avLst/>
          </a:prstGeom>
        </p:spPr>
      </p:pic>
      <p:pic>
        <p:nvPicPr>
          <p:cNvPr id="7" name="Picture 6"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2993" y="5738770"/>
            <a:ext cx="2734340" cy="427241"/>
          </a:xfrm>
          <a:prstGeom prst="rect">
            <a:avLst/>
          </a:prstGeom>
        </p:spPr>
      </p:pic>
      <p:sp>
        <p:nvSpPr>
          <p:cNvPr id="6"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3316455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What Emerging Technologies Are States Interested In? </a:t>
            </a:r>
          </a:p>
        </p:txBody>
      </p:sp>
      <p:sp>
        <p:nvSpPr>
          <p:cNvPr id="3" name="Content Placeholder 2">
            <a:extLst>
              <a:ext uri="{FF2B5EF4-FFF2-40B4-BE49-F238E27FC236}">
                <a16:creationId xmlns:a16="http://schemas.microsoft.com/office/drawing/2014/main" id="{0CAE7BE6-43B6-4C39-8836-6D9FD0CC583A}"/>
              </a:ext>
            </a:extLst>
          </p:cNvPr>
          <p:cNvSpPr>
            <a:spLocks noGrp="1"/>
          </p:cNvSpPr>
          <p:nvPr>
            <p:ph idx="1"/>
          </p:nvPr>
        </p:nvSpPr>
        <p:spPr/>
        <p:txBody>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Smart Homes</a:t>
            </a:r>
          </a:p>
          <a:p>
            <a:pPr marL="514350" indent="-514350">
              <a:buFont typeface="+mj-lt"/>
              <a:buAutoNum type="arabicPeriod"/>
            </a:pPr>
            <a:r>
              <a:rPr lang="en-US" dirty="0" smtClean="0">
                <a:latin typeface="Arial" panose="020B0604020202020204" pitchFamily="34" charset="0"/>
                <a:cs typeface="Arial" panose="020B0604020202020204" pitchFamily="34" charset="0"/>
              </a:rPr>
              <a:t>Health Related Technologies (sensors, telehealth, etc.)</a:t>
            </a:r>
          </a:p>
          <a:p>
            <a:pPr marL="514350" indent="-514350">
              <a:buFont typeface="+mj-lt"/>
              <a:buAutoNum type="arabicPeriod"/>
            </a:pPr>
            <a:r>
              <a:rPr lang="en-US" dirty="0" smtClean="0">
                <a:latin typeface="Arial" panose="020B0604020202020204" pitchFamily="34" charset="0"/>
                <a:cs typeface="Arial" panose="020B0604020202020204" pitchFamily="34" charset="0"/>
              </a:rPr>
              <a:t>Remote Monitoring </a:t>
            </a:r>
          </a:p>
          <a:p>
            <a:pPr marL="514350" indent="-514350">
              <a:buFont typeface="+mj-lt"/>
              <a:buAutoNum type="arabicPeriod"/>
            </a:pPr>
            <a:r>
              <a:rPr lang="en-US" dirty="0" smtClean="0">
                <a:latin typeface="Arial" panose="020B0604020202020204" pitchFamily="34" charset="0"/>
                <a:cs typeface="Arial" panose="020B0604020202020204" pitchFamily="34" charset="0"/>
              </a:rPr>
              <a:t>Transportation Technologies</a:t>
            </a:r>
          </a:p>
          <a:p>
            <a:pPr marL="514350" indent="-514350">
              <a:buFont typeface="+mj-lt"/>
              <a:buAutoNum type="arabicPeriod"/>
            </a:pPr>
            <a:r>
              <a:rPr lang="en-US" dirty="0" smtClean="0">
                <a:latin typeface="Arial" panose="020B0604020202020204" pitchFamily="34" charset="0"/>
                <a:cs typeface="Arial" panose="020B0604020202020204" pitchFamily="34" charset="0"/>
              </a:rPr>
              <a:t>Mainstream Technologies</a:t>
            </a:r>
            <a:endParaRPr lang="en-US" dirty="0">
              <a:latin typeface="Arial" panose="020B0604020202020204" pitchFamily="34" charset="0"/>
              <a:cs typeface="Arial" panose="020B0604020202020204" pitchFamily="34" charset="0"/>
            </a:endParaRPr>
          </a:p>
        </p:txBody>
      </p:sp>
      <p:pic>
        <p:nvPicPr>
          <p:cNvPr id="10" name="Picture 9" descr="Picture of a room with different home access technologies."/>
          <p:cNvPicPr>
            <a:picLocks noChangeAspect="1"/>
          </p:cNvPicPr>
          <p:nvPr/>
        </p:nvPicPr>
        <p:blipFill>
          <a:blip r:embed="rId3"/>
          <a:stretch>
            <a:fillRect/>
          </a:stretch>
        </p:blipFill>
        <p:spPr>
          <a:xfrm>
            <a:off x="6489924" y="3115159"/>
            <a:ext cx="5244955" cy="2806565"/>
          </a:xfrm>
          <a:prstGeom prst="rect">
            <a:avLst/>
          </a:prstGeom>
        </p:spPr>
      </p:pic>
      <p:pic>
        <p:nvPicPr>
          <p:cNvPr id="6" name="Picture 5"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2490" y="5940279"/>
            <a:ext cx="2734340" cy="427241"/>
          </a:xfrm>
          <a:prstGeom prst="rect">
            <a:avLst/>
          </a:prstGeom>
        </p:spPr>
      </p:pic>
      <p:sp>
        <p:nvSpPr>
          <p:cNvPr id="5"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875219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r>
              <a:rPr lang="en-US" altLang="en-US" dirty="0" smtClean="0"/>
              <a:t>NASDDDS-Technology Considerations</a:t>
            </a:r>
            <a:br>
              <a:rPr lang="en-US" altLang="en-US" dirty="0" smtClean="0"/>
            </a:br>
            <a:r>
              <a:rPr lang="en-US" dirty="0" smtClean="0"/>
              <a:t>Seeing More Telehealth Focused on HCBS</a:t>
            </a:r>
            <a:br>
              <a:rPr lang="en-US" dirty="0" smtClean="0"/>
            </a:br>
            <a:r>
              <a:rPr lang="en-US" dirty="0" smtClean="0"/>
              <a:t/>
            </a:r>
            <a:br>
              <a:rPr lang="en-US" dirty="0" smtClean="0"/>
            </a:br>
            <a:r>
              <a:rPr lang="en-US" dirty="0" smtClean="0"/>
              <a:t/>
            </a:r>
            <a:br>
              <a:rPr lang="en-US" dirty="0" smtClean="0"/>
            </a:br>
            <a:endParaRPr lang="en-US" altLang="en-US" dirty="0"/>
          </a:p>
        </p:txBody>
      </p:sp>
      <p:sp>
        <p:nvSpPr>
          <p:cNvPr id="4" name="Content Placeholder 3"/>
          <p:cNvSpPr>
            <a:spLocks noGrp="1"/>
          </p:cNvSpPr>
          <p:nvPr>
            <p:ph idx="1"/>
          </p:nvPr>
        </p:nvSpPr>
        <p:spPr/>
        <p:txBody>
          <a:bodyPr/>
          <a:lstStyle/>
          <a:p>
            <a:pPr marL="0" indent="0" algn="ctr">
              <a:buNone/>
            </a:pPr>
            <a:r>
              <a:rPr lang="en-US" dirty="0"/>
              <a:t>Seeing More Telehealth Focused on </a:t>
            </a:r>
            <a:r>
              <a:rPr lang="en-US" dirty="0" smtClean="0"/>
              <a:t>HCBS</a:t>
            </a:r>
            <a:endParaRPr lang="en-US" dirty="0"/>
          </a:p>
          <a:p>
            <a:pPr marL="0" indent="0">
              <a:buNone/>
            </a:pPr>
            <a:r>
              <a:rPr lang="en-US" dirty="0"/>
              <a:t>Nebraska for Consultation in behavior support, “ to improve the independence and inclusion of participants in their community.” It is in the community where people live, with their team  and more a part of natural life.</a:t>
            </a:r>
          </a:p>
          <a:p>
            <a:pPr marL="0" indent="0">
              <a:buNone/>
            </a:pPr>
            <a:r>
              <a:rPr lang="en-US" dirty="0"/>
              <a:t>New York has telehealth in HCBS as do more states, increasing over time.</a:t>
            </a:r>
          </a:p>
          <a:p>
            <a:pPr marL="0" indent="0" algn="ctr">
              <a:buNone/>
            </a:pPr>
            <a:endParaRPr lang="en-US" dirty="0"/>
          </a:p>
        </p:txBody>
      </p:sp>
      <p:pic>
        <p:nvPicPr>
          <p:cNvPr id="10" name="Picture 3" descr="man with a disability laughing with woman at cafe" title="man with a disability laughing with woman at ca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8128" y="4775739"/>
            <a:ext cx="1770508" cy="1318925"/>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631730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66F57-1804-433B-BA4F-C42A2A806505}"/>
              </a:ext>
            </a:extLst>
          </p:cNvPr>
          <p:cNvSpPr>
            <a:spLocks noGrp="1"/>
          </p:cNvSpPr>
          <p:nvPr>
            <p:ph idx="1"/>
          </p:nvPr>
        </p:nvSpPr>
        <p:spPr>
          <a:xfrm>
            <a:off x="452127" y="2291508"/>
            <a:ext cx="11287746" cy="4082260"/>
          </a:xfrm>
        </p:spPr>
        <p:txBody>
          <a:bodyPr>
            <a:normAutofit lnSpcReduction="10000"/>
          </a:bodyPr>
          <a:lstStyle/>
          <a:p>
            <a:pPr marL="0" indent="0">
              <a:buNone/>
            </a:pPr>
            <a:r>
              <a:rPr lang="en-US" sz="2000" b="1" dirty="0"/>
              <a:t>Most (about 90%) flows through to local districts per formula</a:t>
            </a:r>
          </a:p>
          <a:p>
            <a:pPr marL="0" indent="0">
              <a:buNone/>
            </a:pPr>
            <a:endParaRPr lang="en-US" sz="2000" b="1" dirty="0"/>
          </a:p>
          <a:p>
            <a:pPr marL="0" indent="0">
              <a:buNone/>
            </a:pPr>
            <a:r>
              <a:rPr lang="en-US" sz="2000" b="1" dirty="0"/>
              <a:t>Remainder can be used for administrative expenses and authorized state-level discretionary activities </a:t>
            </a:r>
          </a:p>
          <a:p>
            <a:pPr marL="0" indent="0">
              <a:buNone/>
            </a:pPr>
            <a:endParaRPr lang="en-US" sz="2000" b="1" dirty="0"/>
          </a:p>
          <a:p>
            <a:pPr marL="0" indent="0">
              <a:buNone/>
            </a:pPr>
            <a:r>
              <a:rPr lang="en-US" b="1" dirty="0"/>
              <a:t>20 U.S. Code § 1411 (e) State-level activities (2)(C) Authorized activities</a:t>
            </a:r>
            <a:endParaRPr lang="en-US" dirty="0"/>
          </a:p>
          <a:p>
            <a:pPr marL="0" indent="0">
              <a:buNone/>
            </a:pPr>
            <a:endParaRPr lang="en-US" i="1" dirty="0"/>
          </a:p>
          <a:p>
            <a:r>
              <a:rPr lang="en-US" i="1" dirty="0"/>
              <a:t>(iv) To improve the use of technology in the classroom by children with disabilities to enhance learning.</a:t>
            </a:r>
          </a:p>
          <a:p>
            <a:pPr marL="0" indent="0">
              <a:buNone/>
            </a:pPr>
            <a:endParaRPr lang="en-US" dirty="0"/>
          </a:p>
          <a:p>
            <a:r>
              <a:rPr lang="en-US" i="1" dirty="0"/>
              <a:t>(v) To support the use of technology, including technology with universal design principles and assistive technology devices, to maximize accessibility to the general education curriculum for children with disabilities.</a:t>
            </a:r>
            <a:endParaRPr lang="en-US" dirty="0"/>
          </a:p>
          <a:p>
            <a:pPr marL="0"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01D17D3D-9275-435A-BB88-9B3E1E6F7518}"/>
              </a:ext>
            </a:extLst>
          </p:cNvPr>
          <p:cNvSpPr>
            <a:spLocks noGrp="1"/>
          </p:cNvSpPr>
          <p:nvPr>
            <p:ph type="title"/>
          </p:nvPr>
        </p:nvSpPr>
        <p:spPr>
          <a:xfrm>
            <a:off x="203200" y="870333"/>
            <a:ext cx="10871200" cy="1046602"/>
          </a:xfrm>
        </p:spPr>
        <p:txBody>
          <a:bodyPr>
            <a:normAutofit/>
          </a:bodyPr>
          <a:lstStyle/>
          <a:p>
            <a:pPr algn="ctr"/>
            <a:r>
              <a:rPr lang="en-US" sz="2800" b="1" dirty="0"/>
              <a:t>IDEA Part B- Section 619 </a:t>
            </a:r>
            <a:br>
              <a:rPr lang="en-US" sz="2800" b="1" dirty="0"/>
            </a:br>
            <a:r>
              <a:rPr lang="en-US" sz="2800" b="1" dirty="0"/>
              <a:t>Funding Allocation Requirements   </a:t>
            </a:r>
          </a:p>
        </p:txBody>
      </p:sp>
    </p:spTree>
    <p:extLst>
      <p:ext uri="{BB962C8B-B14F-4D97-AF65-F5344CB8AC3E}">
        <p14:creationId xmlns:p14="http://schemas.microsoft.com/office/powerpoint/2010/main" val="13167267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r>
              <a:rPr lang="en-US" altLang="en-US" dirty="0" smtClean="0"/>
              <a:t>NASDDDS-Technology Considerations</a:t>
            </a:r>
            <a:br>
              <a:rPr lang="en-US" altLang="en-US" dirty="0" smtClean="0"/>
            </a:br>
            <a:r>
              <a:rPr lang="en-US" sz="3100" dirty="0"/>
              <a:t>Interested in Technology beyond Remote Monitoring</a:t>
            </a:r>
            <a:r>
              <a:rPr lang="en-US" dirty="0"/>
              <a:t/>
            </a:r>
            <a:br>
              <a:rPr lang="en-US" dirty="0"/>
            </a:br>
            <a:endParaRPr lang="en-US" altLang="en-US" dirty="0"/>
          </a:p>
        </p:txBody>
      </p:sp>
      <p:sp>
        <p:nvSpPr>
          <p:cNvPr id="4" name="Content Placeholder 3"/>
          <p:cNvSpPr>
            <a:spLocks noGrp="1"/>
          </p:cNvSpPr>
          <p:nvPr>
            <p:ph idx="1"/>
          </p:nvPr>
        </p:nvSpPr>
        <p:spPr>
          <a:xfrm>
            <a:off x="838200" y="2253042"/>
            <a:ext cx="10515600" cy="4351338"/>
          </a:xfrm>
        </p:spPr>
        <p:txBody>
          <a:bodyPr>
            <a:normAutofit lnSpcReduction="10000"/>
          </a:bodyPr>
          <a:lstStyle/>
          <a:p>
            <a:pPr marL="0" indent="0">
              <a:buNone/>
            </a:pPr>
            <a:r>
              <a:rPr lang="en-US" i="1" dirty="0"/>
              <a:t>Remote monitoring is important but exploring more ways to fund and support different technologies</a:t>
            </a:r>
            <a:r>
              <a:rPr lang="en-US" dirty="0"/>
              <a:t>:</a:t>
            </a:r>
          </a:p>
          <a:p>
            <a:pPr marL="0" indent="0">
              <a:buNone/>
            </a:pPr>
            <a:r>
              <a:rPr lang="en-US" dirty="0"/>
              <a:t>Example:  Washington Community First Choice offers $500 annually for iPads, apps, automatic shut-off stoves, one touch push buttons, bidets, medication reminder systems. Increase independence and decrease reliance on personal care services</a:t>
            </a:r>
          </a:p>
          <a:p>
            <a:pPr marL="0" indent="0">
              <a:buNone/>
            </a:pPr>
            <a:r>
              <a:rPr lang="en-US" dirty="0"/>
              <a:t>Washington also has two waivers with flexible tech:</a:t>
            </a:r>
          </a:p>
          <a:p>
            <a:pPr marL="0" indent="0">
              <a:buNone/>
            </a:pPr>
            <a:r>
              <a:rPr lang="en-US" dirty="0"/>
              <a:t>switches, smart watches, adaptive equipment, communication</a:t>
            </a:r>
          </a:p>
          <a:p>
            <a:pPr marL="0" indent="0">
              <a:buNone/>
            </a:pPr>
            <a:r>
              <a:rPr lang="en-US" i="1" dirty="0"/>
              <a:t>And we are seeing more smart home and employment support technologies </a:t>
            </a:r>
            <a:r>
              <a:rPr lang="en-US" i="1" dirty="0" smtClean="0"/>
              <a:t>funded</a:t>
            </a:r>
            <a:r>
              <a:rPr lang="en-US" dirty="0"/>
              <a:t> </a:t>
            </a:r>
            <a:r>
              <a:rPr lang="en-US" i="1" dirty="0" smtClean="0"/>
              <a:t>nationally.</a:t>
            </a:r>
            <a:endParaRPr lang="en-US" dirty="0"/>
          </a:p>
          <a:p>
            <a:pPr marL="0" indent="0">
              <a:buNone/>
            </a:pPr>
            <a:endParaRPr lang="en-US" dirty="0"/>
          </a:p>
        </p:txBody>
      </p:sp>
      <p:pic>
        <p:nvPicPr>
          <p:cNvPr id="12" name="Picture 11" descr="Elderly man being trained on how to use a desktop computer" title="Elderly man being trained on how to use a desktop compu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4383" y="904585"/>
            <a:ext cx="1716223" cy="1141860"/>
          </a:xfrm>
          <a:prstGeom prst="rect">
            <a:avLst/>
          </a:prstGeom>
        </p:spPr>
      </p:pic>
      <p:sp>
        <p:nvSpPr>
          <p:cNvPr id="10"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1296377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5"/>
          <p:cNvSpPr>
            <a:spLocks noGrp="1"/>
          </p:cNvSpPr>
          <p:nvPr>
            <p:ph type="title"/>
          </p:nvPr>
        </p:nvSpPr>
        <p:spPr bwMode="auto">
          <a:xfrm>
            <a:off x="1981200" y="184417"/>
            <a:ext cx="8229600" cy="1263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r>
              <a:rPr lang="en-US" altLang="en-US" dirty="0" smtClean="0"/>
              <a:t>NASDDDS-Technology Considerations</a:t>
            </a:r>
            <a:br>
              <a:rPr lang="en-US" altLang="en-US" dirty="0" smtClean="0"/>
            </a:br>
            <a:r>
              <a:rPr lang="en-US" altLang="en-US" sz="2800" dirty="0" smtClean="0"/>
              <a:t>Interested in Technology Beyond Remote Monitoring</a:t>
            </a:r>
            <a:r>
              <a:rPr lang="en-US" altLang="en-US" dirty="0" smtClean="0"/>
              <a:t/>
            </a:r>
            <a:br>
              <a:rPr lang="en-US" altLang="en-US" dirty="0" smtClean="0"/>
            </a:br>
            <a:r>
              <a:rPr lang="en-US" altLang="en-US" sz="2800" dirty="0"/>
              <a:t/>
            </a:r>
            <a:br>
              <a:rPr lang="en-US" altLang="en-US" sz="2800" dirty="0"/>
            </a:br>
            <a:endParaRPr lang="en-US" altLang="en-US" dirty="0"/>
          </a:p>
        </p:txBody>
      </p:sp>
      <p:sp>
        <p:nvSpPr>
          <p:cNvPr id="7" name="Line 8" descr="decorative green line" title="decorative green line"/>
          <p:cNvSpPr>
            <a:spLocks noChangeShapeType="1"/>
          </p:cNvSpPr>
          <p:nvPr/>
        </p:nvSpPr>
        <p:spPr bwMode="auto">
          <a:xfrm flipV="1">
            <a:off x="3313612" y="1447800"/>
            <a:ext cx="5564776" cy="0"/>
          </a:xfrm>
          <a:prstGeom prst="line">
            <a:avLst/>
          </a:prstGeom>
          <a:noFill/>
          <a:ln w="28575">
            <a:solidFill>
              <a:srgbClr val="76923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dirty="0">
              <a:solidFill>
                <a:prstClr val="black"/>
              </a:solidFill>
            </a:endParaRPr>
          </a:p>
        </p:txBody>
      </p:sp>
      <p:sp>
        <p:nvSpPr>
          <p:cNvPr id="2" name="Content Placeholder 1"/>
          <p:cNvSpPr>
            <a:spLocks noGrp="1"/>
          </p:cNvSpPr>
          <p:nvPr>
            <p:ph idx="1"/>
          </p:nvPr>
        </p:nvSpPr>
        <p:spPr/>
        <p:txBody>
          <a:bodyPr/>
          <a:lstStyle/>
          <a:p>
            <a:pPr marL="0" lvl="0" indent="0" defTabSz="457200">
              <a:buNone/>
            </a:pPr>
            <a:r>
              <a:rPr lang="en-US" dirty="0">
                <a:solidFill>
                  <a:prstClr val="black"/>
                </a:solidFill>
              </a:rPr>
              <a:t>We are seeing iPads, apps, Alexis, Ring</a:t>
            </a:r>
            <a:r>
              <a:rPr lang="en-US" i="1" dirty="0">
                <a:solidFill>
                  <a:prstClr val="black"/>
                </a:solidFill>
              </a:rPr>
              <a:t> </a:t>
            </a:r>
            <a:r>
              <a:rPr lang="en-US" dirty="0">
                <a:solidFill>
                  <a:prstClr val="black"/>
                </a:solidFill>
              </a:rPr>
              <a:t>and other technology that all people use. Challenges remain-will the waiver or other Medicaid authorities always cover if the device is used for purpose beyond work and community living? Becoming more flexible.</a:t>
            </a:r>
          </a:p>
          <a:p>
            <a:pPr marL="0" lvl="0" indent="0" defTabSz="457200">
              <a:buNone/>
            </a:pPr>
            <a:endParaRPr lang="en-US" dirty="0">
              <a:solidFill>
                <a:prstClr val="black"/>
              </a:solidFill>
            </a:endParaRPr>
          </a:p>
          <a:p>
            <a:pPr marL="0" lvl="0" indent="0" defTabSz="457200">
              <a:buNone/>
            </a:pPr>
            <a:r>
              <a:rPr lang="en-US" dirty="0">
                <a:solidFill>
                  <a:prstClr val="black"/>
                </a:solidFill>
              </a:rPr>
              <a:t>How do we learn about advances with open minds-Google cars, AI, and emerging technology?  Is it something that can be covered?  Offered equitably?  Where to take the first steps.</a:t>
            </a:r>
          </a:p>
          <a:p>
            <a:pPr marL="0" indent="0">
              <a:buNone/>
            </a:pPr>
            <a:endParaRPr lang="en-US" dirty="0"/>
          </a:p>
        </p:txBody>
      </p:sp>
      <p:sp>
        <p:nvSpPr>
          <p:cNvPr id="19459" name="Slide Number Placeholder 1"/>
          <p:cNvSpPr txBox="1">
            <a:spLocks/>
          </p:cNvSpPr>
          <p:nvPr/>
        </p:nvSpPr>
        <p:spPr bwMode="auto">
          <a:xfrm>
            <a:off x="8382000" y="64770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fld id="{B565484C-B7AC-4D6A-9FCB-5B732A511A5E}" type="slidenum">
              <a:rPr lang="en-US" altLang="en-US">
                <a:solidFill>
                  <a:prstClr val="white"/>
                </a:solidFill>
              </a:rPr>
              <a:pPr>
                <a:defRPr/>
              </a:pPr>
              <a:t>41</a:t>
            </a:fld>
            <a:endParaRPr lang="en-US" altLang="en-US" dirty="0">
              <a:solidFill>
                <a:prstClr val="white"/>
              </a:solidFill>
            </a:endParaRPr>
          </a:p>
        </p:txBody>
      </p:sp>
      <p:sp>
        <p:nvSpPr>
          <p:cNvPr id="11"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2529757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CB94-9FAC-4594-93BB-E5A0F1B36913}"/>
              </a:ext>
            </a:extLst>
          </p:cNvPr>
          <p:cNvSpPr>
            <a:spLocks noGrp="1"/>
          </p:cNvSpPr>
          <p:nvPr>
            <p:ph type="title"/>
          </p:nvPr>
        </p:nvSpPr>
        <p:spPr/>
        <p:txBody>
          <a:bodyPr>
            <a:normAutofit/>
          </a:bodyPr>
          <a:lstStyle/>
          <a:p>
            <a:r>
              <a:rPr lang="en-US" altLang="en-US" sz="3200" dirty="0">
                <a:latin typeface="Arial" panose="020B0604020202020204" pitchFamily="34" charset="0"/>
                <a:cs typeface="Arial" panose="020B0604020202020204" pitchFamily="34" charset="0"/>
              </a:rPr>
              <a:t>Emerging Technologies of Interest </a:t>
            </a:r>
            <a:r>
              <a:rPr lang="en-US" altLang="en-US" sz="3200" dirty="0" smtClean="0">
                <a:latin typeface="Arial" panose="020B0604020202020204" pitchFamily="34" charset="0"/>
                <a:cs typeface="Arial" panose="020B0604020202020204" pitchFamily="34" charset="0"/>
              </a:rPr>
              <a:t>from </a:t>
            </a:r>
            <a:br>
              <a:rPr lang="en-US" altLang="en-US" sz="3200" dirty="0" smtClean="0">
                <a:latin typeface="Arial" panose="020B0604020202020204" pitchFamily="34" charset="0"/>
                <a:cs typeface="Arial" panose="020B0604020202020204" pitchFamily="34" charset="0"/>
              </a:rPr>
            </a:br>
            <a:r>
              <a:rPr lang="en-US" altLang="en-US" sz="3200" dirty="0" smtClean="0">
                <a:latin typeface="Arial" panose="020B0604020202020204" pitchFamily="34" charset="0"/>
                <a:cs typeface="Arial" panose="020B0604020202020204" pitchFamily="34" charset="0"/>
              </a:rPr>
              <a:t>The Coleman Institute for Cognitive Disabilities </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AE7BE6-43B6-4C39-8836-6D9FD0CC583A}"/>
              </a:ext>
            </a:extLst>
          </p:cNvPr>
          <p:cNvSpPr>
            <a:spLocks noGrp="1"/>
          </p:cNvSpPr>
          <p:nvPr>
            <p:ph idx="1"/>
          </p:nvPr>
        </p:nvSpPr>
        <p:spPr/>
        <p:txBody>
          <a:bodyPr>
            <a:normAutofit/>
          </a:bodyPr>
          <a:lstStyle/>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Machine Learning </a:t>
            </a:r>
          </a:p>
          <a:p>
            <a:r>
              <a:rPr lang="en-US" dirty="0">
                <a:latin typeface="Arial" panose="020B0604020202020204" pitchFamily="34" charset="0"/>
                <a:cs typeface="Arial" panose="020B0604020202020204" pitchFamily="34" charset="0"/>
              </a:rPr>
              <a:t>Health </a:t>
            </a:r>
            <a:r>
              <a:rPr lang="en-US" dirty="0" smtClean="0">
                <a:latin typeface="Arial" panose="020B0604020202020204" pitchFamily="34" charset="0"/>
                <a:cs typeface="Arial" panose="020B0604020202020204" pitchFamily="34" charset="0"/>
              </a:rPr>
              <a:t>Sensors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Tactile Internet</a:t>
            </a:r>
          </a:p>
          <a:p>
            <a:r>
              <a:rPr lang="en-US" dirty="0" smtClean="0">
                <a:latin typeface="Arial" panose="020B0604020202020204" pitchFamily="34" charset="0"/>
                <a:cs typeface="Arial" panose="020B0604020202020204" pitchFamily="34" charset="0"/>
              </a:rPr>
              <a:t>Smart Communities </a:t>
            </a:r>
          </a:p>
          <a:p>
            <a:r>
              <a:rPr lang="en-US" dirty="0" smtClean="0">
                <a:latin typeface="Arial" panose="020B0604020202020204" pitchFamily="34" charset="0"/>
                <a:cs typeface="Arial" panose="020B0604020202020204" pitchFamily="34" charset="0"/>
              </a:rPr>
              <a:t>Virtual Assistants</a:t>
            </a:r>
          </a:p>
          <a:p>
            <a:r>
              <a:rPr lang="en-US" dirty="0" smtClean="0">
                <a:latin typeface="Arial" panose="020B0604020202020204" pitchFamily="34" charset="0"/>
                <a:cs typeface="Arial" panose="020B0604020202020204" pitchFamily="34" charset="0"/>
              </a:rPr>
              <a:t>Augmented Reality </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descr="Image of two hands almost touching."/>
          <p:cNvPicPr>
            <a:picLocks noChangeAspect="1"/>
          </p:cNvPicPr>
          <p:nvPr/>
        </p:nvPicPr>
        <p:blipFill>
          <a:blip r:embed="rId3"/>
          <a:stretch>
            <a:fillRect/>
          </a:stretch>
        </p:blipFill>
        <p:spPr>
          <a:xfrm>
            <a:off x="6168325" y="1470806"/>
            <a:ext cx="4412940" cy="4706158"/>
          </a:xfrm>
          <a:prstGeom prst="rect">
            <a:avLst/>
          </a:prstGeom>
        </p:spPr>
      </p:pic>
      <p:pic>
        <p:nvPicPr>
          <p:cNvPr id="5" name="Picture 4" descr="Logo for the Coleman Institute for Cognitive Disabilities " title="Coleman Institute Logo">
            <a:extLst>
              <a:ext uri="{FF2B5EF4-FFF2-40B4-BE49-F238E27FC236}">
                <a16:creationId xmlns:a16="http://schemas.microsoft.com/office/drawing/2014/main" id="{0D41AADA-C0BA-4580-8ADA-3AE1FEF6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5509" y="277104"/>
            <a:ext cx="2734340" cy="427241"/>
          </a:xfrm>
          <a:prstGeom prst="rect">
            <a:avLst/>
          </a:prstGeom>
        </p:spPr>
      </p:pic>
      <p:sp>
        <p:nvSpPr>
          <p:cNvPr id="7" name="Footer Placeholder 2"/>
          <p:cNvSpPr txBox="1">
            <a:spLocks/>
          </p:cNvSpPr>
          <p:nvPr/>
        </p:nvSpPr>
        <p:spPr>
          <a:xfrm>
            <a:off x="0" y="6363724"/>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4094914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NASDDDS – Ongoing Technology Efforts</a:t>
            </a:r>
            <a:endParaRPr lang="en-US" dirty="0"/>
          </a:p>
        </p:txBody>
      </p:sp>
      <p:sp>
        <p:nvSpPr>
          <p:cNvPr id="5" name="Content Placeholder 4"/>
          <p:cNvSpPr>
            <a:spLocks noGrp="1"/>
          </p:cNvSpPr>
          <p:nvPr>
            <p:ph idx="1"/>
          </p:nvPr>
        </p:nvSpPr>
        <p:spPr/>
        <p:txBody>
          <a:bodyPr/>
          <a:lstStyle/>
          <a:p>
            <a:pPr marL="0" indent="0">
              <a:buNone/>
            </a:pPr>
            <a:r>
              <a:rPr lang="en-US" b="1" dirty="0" smtClean="0"/>
              <a:t>Technology Workgroup </a:t>
            </a:r>
          </a:p>
          <a:p>
            <a:r>
              <a:rPr lang="en-US" dirty="0" smtClean="0"/>
              <a:t>Membership: National Policy Work Group members and others steeped in Technology-related policy</a:t>
            </a:r>
          </a:p>
          <a:p>
            <a:r>
              <a:rPr lang="en-US" dirty="0" smtClean="0"/>
              <a:t>Will be exploring technology policy advancements at State and Federal level</a:t>
            </a:r>
          </a:p>
          <a:p>
            <a:r>
              <a:rPr lang="en-US" dirty="0" smtClean="0"/>
              <a:t>Will also consider state strategies to think about technology to support/leverage resources to address workforce shortages</a:t>
            </a:r>
          </a:p>
          <a:p>
            <a:endParaRPr lang="en-US" dirty="0"/>
          </a:p>
        </p:txBody>
      </p:sp>
      <p:sp>
        <p:nvSpPr>
          <p:cNvPr id="6"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3990326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NASDDDS – Ongoing Technology Efforts</a:t>
            </a:r>
            <a:endParaRPr lang="en-US" dirty="0"/>
          </a:p>
        </p:txBody>
      </p:sp>
      <p:sp>
        <p:nvSpPr>
          <p:cNvPr id="5" name="Content Placeholder 4"/>
          <p:cNvSpPr>
            <a:spLocks noGrp="1"/>
          </p:cNvSpPr>
          <p:nvPr>
            <p:ph idx="1"/>
          </p:nvPr>
        </p:nvSpPr>
        <p:spPr/>
        <p:txBody>
          <a:bodyPr/>
          <a:lstStyle/>
          <a:p>
            <a:pPr marL="0" indent="0">
              <a:buNone/>
            </a:pPr>
            <a:r>
              <a:rPr lang="en-US" b="1" dirty="0" smtClean="0"/>
              <a:t>Technology Workgroup, Continued – States Describe the “Why”</a:t>
            </a:r>
          </a:p>
          <a:p>
            <a:pPr lvl="0"/>
            <a:r>
              <a:rPr lang="en-US" dirty="0"/>
              <a:t>Work force shortages</a:t>
            </a:r>
          </a:p>
          <a:p>
            <a:pPr lvl="0"/>
            <a:r>
              <a:rPr lang="en-US" dirty="0"/>
              <a:t>Creative ways to support independence and autonomy</a:t>
            </a:r>
          </a:p>
          <a:p>
            <a:pPr lvl="0"/>
            <a:r>
              <a:rPr lang="en-US" dirty="0"/>
              <a:t>Cost efficient</a:t>
            </a:r>
          </a:p>
          <a:p>
            <a:pPr lvl="0"/>
            <a:r>
              <a:rPr lang="en-US" dirty="0"/>
              <a:t>Focus on specific population – individuals where 1:1 or 2:1 staffing requests</a:t>
            </a:r>
          </a:p>
          <a:p>
            <a:pPr lvl="0"/>
            <a:r>
              <a:rPr lang="en-US" dirty="0"/>
              <a:t>Move from group care to more independence</a:t>
            </a:r>
          </a:p>
          <a:p>
            <a:pPr lvl="0"/>
            <a:r>
              <a:rPr lang="en-US" dirty="0"/>
              <a:t>Health and safety </a:t>
            </a:r>
          </a:p>
          <a:p>
            <a:pPr marL="0" indent="0">
              <a:buNone/>
            </a:pPr>
            <a:endParaRPr lang="en-US" dirty="0"/>
          </a:p>
        </p:txBody>
      </p:sp>
      <p:sp>
        <p:nvSpPr>
          <p:cNvPr id="6"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150181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NASDDDS – Ongoing Technology Efforts</a:t>
            </a:r>
          </a:p>
        </p:txBody>
      </p:sp>
      <p:sp>
        <p:nvSpPr>
          <p:cNvPr id="5" name="Content Placeholder 4"/>
          <p:cNvSpPr>
            <a:spLocks noGrp="1"/>
          </p:cNvSpPr>
          <p:nvPr>
            <p:ph sz="half" idx="2"/>
          </p:nvPr>
        </p:nvSpPr>
        <p:spPr/>
        <p:txBody>
          <a:bodyPr>
            <a:normAutofit fontScale="92500" lnSpcReduction="10000"/>
          </a:bodyPr>
          <a:lstStyle/>
          <a:p>
            <a:pPr marL="0" indent="0">
              <a:buNone/>
            </a:pPr>
            <a:r>
              <a:rPr lang="en-US" sz="3200" b="1" dirty="0" smtClean="0"/>
              <a:t>Dissemination Strategies</a:t>
            </a:r>
          </a:p>
          <a:p>
            <a:r>
              <a:rPr lang="en-US" sz="3200" dirty="0" smtClean="0"/>
              <a:t>Follow and share the progress in Technology-First States: </a:t>
            </a:r>
            <a:r>
              <a:rPr lang="en-US" sz="3200" i="1" dirty="0" smtClean="0"/>
              <a:t>Policies, Successes and Learning</a:t>
            </a:r>
          </a:p>
          <a:p>
            <a:endParaRPr lang="en-US" sz="3200" dirty="0"/>
          </a:p>
          <a:p>
            <a:pPr marL="0" indent="0">
              <a:buNone/>
            </a:pPr>
            <a:r>
              <a:rPr lang="en-US" sz="3200" b="1" dirty="0" smtClean="0"/>
              <a:t>Continued Partnerships</a:t>
            </a:r>
          </a:p>
          <a:p>
            <a:r>
              <a:rPr lang="en-US" sz="3200" dirty="0" smtClean="0"/>
              <a:t>Coleman Institute at CU Boulder and </a:t>
            </a:r>
            <a:r>
              <a:rPr lang="en-US" sz="3200" dirty="0" err="1" smtClean="0"/>
              <a:t>Nisonger</a:t>
            </a:r>
            <a:r>
              <a:rPr lang="en-US" sz="3200" dirty="0" smtClean="0"/>
              <a:t> Center at OSU</a:t>
            </a:r>
          </a:p>
          <a:p>
            <a:endParaRPr lang="en-US" dirty="0"/>
          </a:p>
        </p:txBody>
      </p:sp>
      <p:pic>
        <p:nvPicPr>
          <p:cNvPr id="1028" name="Picture 4" descr="Picture of people and a person speaking at a podium."/>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631372" y="2804261"/>
            <a:ext cx="3595255" cy="239406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3363512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NASDDDS – Ongoing Technology Efforts</a:t>
            </a:r>
            <a:endParaRPr lang="en-US" dirty="0"/>
          </a:p>
        </p:txBody>
      </p:sp>
      <p:sp>
        <p:nvSpPr>
          <p:cNvPr id="5" name="Content Placeholder 4"/>
          <p:cNvSpPr>
            <a:spLocks noGrp="1"/>
          </p:cNvSpPr>
          <p:nvPr>
            <p:ph idx="1"/>
          </p:nvPr>
        </p:nvSpPr>
        <p:spPr/>
        <p:txBody>
          <a:bodyPr>
            <a:normAutofit fontScale="70000" lnSpcReduction="20000"/>
          </a:bodyPr>
          <a:lstStyle/>
          <a:p>
            <a:pPr marL="0" indent="0" fontAlgn="base">
              <a:buNone/>
            </a:pPr>
            <a:r>
              <a:rPr lang="en-US" sz="4600" b="1" i="1" dirty="0"/>
              <a:t>The Future is Now: </a:t>
            </a:r>
            <a:r>
              <a:rPr lang="en-US" sz="4600" b="1" i="1" dirty="0" smtClean="0"/>
              <a:t>Using </a:t>
            </a:r>
            <a:r>
              <a:rPr lang="en-US" sz="4600" b="1" i="1" dirty="0"/>
              <a:t>Technology in I/DD </a:t>
            </a:r>
            <a:r>
              <a:rPr lang="en-US" sz="4600" b="1" i="1" dirty="0" smtClean="0"/>
              <a:t>Services</a:t>
            </a:r>
          </a:p>
          <a:p>
            <a:pPr marL="0" indent="0" fontAlgn="base">
              <a:buNone/>
            </a:pPr>
            <a:r>
              <a:rPr lang="en-US" dirty="0"/>
              <a:t>June 4 – 6, 2019</a:t>
            </a:r>
            <a:br>
              <a:rPr lang="en-US" dirty="0"/>
            </a:br>
            <a:r>
              <a:rPr lang="en-US" dirty="0"/>
              <a:t>Sheraton Grand Seattle</a:t>
            </a:r>
            <a:br>
              <a:rPr lang="en-US" dirty="0"/>
            </a:br>
            <a:r>
              <a:rPr lang="en-US" dirty="0" err="1"/>
              <a:t>Seattle</a:t>
            </a:r>
            <a:r>
              <a:rPr lang="en-US" dirty="0"/>
              <a:t>, Washington</a:t>
            </a:r>
          </a:p>
          <a:p>
            <a:pPr marL="0" indent="0" fontAlgn="base">
              <a:buNone/>
            </a:pPr>
            <a:endParaRPr lang="en-US" b="1" i="1" dirty="0"/>
          </a:p>
          <a:p>
            <a:pPr fontAlgn="base"/>
            <a:r>
              <a:rPr lang="en-US" dirty="0"/>
              <a:t>The conference will provide opportunities to:</a:t>
            </a:r>
          </a:p>
          <a:p>
            <a:pPr lvl="1" fontAlgn="base"/>
            <a:r>
              <a:rPr lang="en-US" dirty="0"/>
              <a:t>Learn about innovative technology strategies and approaches</a:t>
            </a:r>
          </a:p>
          <a:p>
            <a:pPr lvl="1" fontAlgn="base"/>
            <a:r>
              <a:rPr lang="en-US" dirty="0"/>
              <a:t>Learn from state colleagues about funding technology in home and community-based services</a:t>
            </a:r>
          </a:p>
          <a:p>
            <a:pPr lvl="1" fontAlgn="base"/>
            <a:r>
              <a:rPr lang="en-US" dirty="0"/>
              <a:t>Learn about state initiatives to use technology to improve people’s quality of life, and increase independence and personal freedom.</a:t>
            </a:r>
          </a:p>
          <a:p>
            <a:pPr marL="0" indent="0" fontAlgn="base">
              <a:buNone/>
            </a:pPr>
            <a:endParaRPr lang="en-US" dirty="0"/>
          </a:p>
          <a:p>
            <a:pPr marL="0" indent="0" fontAlgn="base">
              <a:buNone/>
            </a:pPr>
            <a:endParaRPr lang="en-US" dirty="0"/>
          </a:p>
          <a:p>
            <a:pPr marL="0" indent="0">
              <a:buNone/>
            </a:pPr>
            <a:r>
              <a:rPr lang="en-US" b="1" dirty="0" smtClean="0"/>
              <a:t>REGISTRATION IS NOW OPEN</a:t>
            </a:r>
            <a:r>
              <a:rPr lang="en-US" dirty="0" smtClean="0"/>
              <a:t>! </a:t>
            </a:r>
          </a:p>
          <a:p>
            <a:pPr marL="0" indent="0">
              <a:buNone/>
            </a:pPr>
            <a:r>
              <a:rPr lang="en-US" dirty="0" smtClean="0"/>
              <a:t>Visit </a:t>
            </a:r>
            <a:r>
              <a:rPr lang="en-US" dirty="0" smtClean="0">
                <a:hlinkClick r:id="rId2"/>
              </a:rPr>
              <a:t>www.nasddds.org</a:t>
            </a:r>
            <a:r>
              <a:rPr lang="en-US" dirty="0" smtClean="0"/>
              <a:t> for more information</a:t>
            </a:r>
            <a:endParaRPr lang="en-US" dirty="0"/>
          </a:p>
        </p:txBody>
      </p:sp>
      <p:sp>
        <p:nvSpPr>
          <p:cNvPr id="6"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808394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Questions?</a:t>
            </a:r>
            <a:br>
              <a:rPr lang="en-US" b="1" i="1" dirty="0"/>
            </a:br>
            <a:endParaRPr lang="en-US" dirty="0"/>
          </a:p>
        </p:txBody>
      </p:sp>
      <p:sp>
        <p:nvSpPr>
          <p:cNvPr id="5" name="Content Placeholder 4"/>
          <p:cNvSpPr>
            <a:spLocks noGrp="1"/>
          </p:cNvSpPr>
          <p:nvPr>
            <p:ph idx="1"/>
          </p:nvPr>
        </p:nvSpPr>
        <p:spPr/>
        <p:txBody>
          <a:bodyPr>
            <a:normAutofit/>
          </a:bodyPr>
          <a:lstStyle/>
          <a:p>
            <a:pPr marL="0" indent="0" fontAlgn="base">
              <a:buNone/>
            </a:pPr>
            <a:endParaRPr lang="en-US" sz="4600" b="1" i="1" dirty="0"/>
          </a:p>
          <a:p>
            <a:pPr marL="0" indent="0" algn="ctr" fontAlgn="base">
              <a:buNone/>
            </a:pPr>
            <a:r>
              <a:rPr lang="en-US" dirty="0" smtClean="0"/>
              <a:t>Mary Sowers, NASDDDS</a:t>
            </a:r>
          </a:p>
          <a:p>
            <a:pPr marL="0" indent="0" algn="ctr" fontAlgn="base">
              <a:buNone/>
            </a:pPr>
            <a:r>
              <a:rPr lang="en-US" dirty="0" smtClean="0">
                <a:hlinkClick r:id="rId2"/>
              </a:rPr>
              <a:t>msowers@nasddds.org</a:t>
            </a:r>
            <a:endParaRPr lang="en-US" dirty="0" smtClean="0"/>
          </a:p>
          <a:p>
            <a:pPr marL="0" indent="0" algn="ctr" fontAlgn="base">
              <a:buNone/>
            </a:pPr>
            <a:r>
              <a:rPr lang="en-US" dirty="0" smtClean="0"/>
              <a:t>703-683-4202</a:t>
            </a:r>
          </a:p>
        </p:txBody>
      </p:sp>
      <p:sp>
        <p:nvSpPr>
          <p:cNvPr id="6" name="Footer Placeholder 2"/>
          <p:cNvSpPr txBox="1">
            <a:spLocks/>
          </p:cNvSpPr>
          <p:nvPr/>
        </p:nvSpPr>
        <p:spPr>
          <a:xfrm>
            <a:off x="0" y="6356350"/>
            <a:ext cx="12192000" cy="365125"/>
          </a:xfrm>
          <a:prstGeom prst="rect">
            <a:avLst/>
          </a:prstGeom>
          <a:solidFill>
            <a:schemeClr val="accent5">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NASDDDS </a:t>
            </a:r>
          </a:p>
          <a:p>
            <a:pPr algn="l"/>
            <a:r>
              <a:rPr lang="en-US" dirty="0" smtClean="0">
                <a:solidFill>
                  <a:prstClr val="white"/>
                </a:solidFill>
              </a:rPr>
              <a:t>National Association of State Directors of Developmental Disabilities Services </a:t>
            </a:r>
            <a:endParaRPr lang="en-US" dirty="0">
              <a:solidFill>
                <a:prstClr val="white"/>
              </a:solidFill>
            </a:endParaRPr>
          </a:p>
        </p:txBody>
      </p:sp>
    </p:spTree>
    <p:extLst>
      <p:ext uri="{BB962C8B-B14F-4D97-AF65-F5344CB8AC3E}">
        <p14:creationId xmlns:p14="http://schemas.microsoft.com/office/powerpoint/2010/main" val="3539280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 More Information</a:t>
            </a:r>
            <a:endParaRPr lang="en-US" dirty="0"/>
          </a:p>
        </p:txBody>
      </p:sp>
      <p:sp>
        <p:nvSpPr>
          <p:cNvPr id="3" name="Content Placeholder 2"/>
          <p:cNvSpPr>
            <a:spLocks noGrp="1"/>
          </p:cNvSpPr>
          <p:nvPr>
            <p:ph idx="1"/>
          </p:nvPr>
        </p:nvSpPr>
        <p:spPr>
          <a:xfrm>
            <a:off x="406400" y="2477124"/>
            <a:ext cx="11785600" cy="3886200"/>
          </a:xfrm>
        </p:spPr>
        <p:txBody>
          <a:bodyPr/>
          <a:lstStyle/>
          <a:p>
            <a:pPr marL="0" indent="0">
              <a:buNone/>
            </a:pPr>
            <a:r>
              <a:rPr lang="en-US" dirty="0" smtClean="0"/>
              <a:t>Diane Golden, CATADA</a:t>
            </a:r>
          </a:p>
          <a:p>
            <a:pPr marL="0" indent="0">
              <a:buNone/>
            </a:pPr>
            <a:r>
              <a:rPr lang="en-US" dirty="0" smtClean="0">
                <a:hlinkClick r:id="rId2"/>
              </a:rPr>
              <a:t>Diane.golden@ataporg.org</a:t>
            </a:r>
            <a:endParaRPr lang="en-US" dirty="0" smtClean="0"/>
          </a:p>
          <a:p>
            <a:pPr marL="0" indent="0">
              <a:buNone/>
            </a:pPr>
            <a:endParaRPr lang="en-US" dirty="0"/>
          </a:p>
          <a:p>
            <a:pPr marL="0" indent="0">
              <a:buNone/>
            </a:pPr>
            <a:r>
              <a:rPr lang="en-US" dirty="0" smtClean="0"/>
              <a:t>Steve Wooderson, Council of State Administrators of Vocational Rehabilitation</a:t>
            </a:r>
          </a:p>
          <a:p>
            <a:pPr marL="0" indent="0">
              <a:buNone/>
            </a:pPr>
            <a:r>
              <a:rPr lang="en-US" dirty="0" smtClean="0">
                <a:hlinkClick r:id="rId3"/>
              </a:rPr>
              <a:t>swooderson@rehabnetwork.org</a:t>
            </a:r>
            <a:endParaRPr lang="en-US" dirty="0" smtClean="0"/>
          </a:p>
          <a:p>
            <a:pPr marL="0" indent="0">
              <a:buNone/>
            </a:pPr>
            <a:endParaRPr lang="en-US" dirty="0"/>
          </a:p>
          <a:p>
            <a:pPr marL="0" indent="0">
              <a:buNone/>
            </a:pPr>
            <a:r>
              <a:rPr lang="en-US" dirty="0" smtClean="0"/>
              <a:t>Marty Exline, AT3 Center</a:t>
            </a:r>
          </a:p>
          <a:p>
            <a:pPr marL="0" indent="0">
              <a:buNone/>
            </a:pPr>
            <a:r>
              <a:rPr lang="en-US" dirty="0" smtClean="0">
                <a:hlinkClick r:id="rId4"/>
              </a:rPr>
              <a:t>Marty.Exline@ataporg.org</a:t>
            </a:r>
            <a:endParaRPr lang="en-US" dirty="0" smtClean="0"/>
          </a:p>
          <a:p>
            <a:pPr marL="0" indent="0">
              <a:buNone/>
            </a:pPr>
            <a:endParaRPr lang="en-US" dirty="0"/>
          </a:p>
          <a:p>
            <a:pPr marL="0" indent="0">
              <a:buNone/>
            </a:pPr>
            <a:r>
              <a:rPr lang="en-US" dirty="0" smtClean="0"/>
              <a:t>Mary Sowers, National Association of State Directors of Developmental Disabilities Services</a:t>
            </a:r>
          </a:p>
          <a:p>
            <a:pPr marL="0" indent="0">
              <a:buNone/>
            </a:pPr>
            <a:r>
              <a:rPr lang="en-US" dirty="0" smtClean="0"/>
              <a:t>Msowers@nasddds.org </a:t>
            </a:r>
          </a:p>
        </p:txBody>
      </p:sp>
    </p:spTree>
    <p:extLst>
      <p:ext uri="{BB962C8B-B14F-4D97-AF65-F5344CB8AC3E}">
        <p14:creationId xmlns:p14="http://schemas.microsoft.com/office/powerpoint/2010/main" val="93632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66F57-1804-433B-BA4F-C42A2A806505}"/>
              </a:ext>
            </a:extLst>
          </p:cNvPr>
          <p:cNvSpPr>
            <a:spLocks noGrp="1"/>
          </p:cNvSpPr>
          <p:nvPr>
            <p:ph idx="1"/>
          </p:nvPr>
        </p:nvSpPr>
        <p:spPr>
          <a:xfrm>
            <a:off x="473725" y="2060153"/>
            <a:ext cx="11189028" cy="4472849"/>
          </a:xfrm>
        </p:spPr>
        <p:txBody>
          <a:bodyPr>
            <a:normAutofit/>
          </a:bodyPr>
          <a:lstStyle/>
          <a:p>
            <a:pPr marL="0" indent="0">
              <a:buNone/>
            </a:pPr>
            <a:r>
              <a:rPr lang="en-US" sz="2000" b="1" dirty="0"/>
              <a:t>ED Form 9055 Annual IDEA Part B Application – locate online or request</a:t>
            </a:r>
          </a:p>
          <a:p>
            <a:pPr marL="0" indent="0">
              <a:buNone/>
            </a:pPr>
            <a:r>
              <a:rPr lang="en-US" sz="2000" dirty="0"/>
              <a:t>OSEP provides an interactive excel spreadsheet with overall administrative and discretionary allocation identified to each State Education Agency (SEA)  </a:t>
            </a:r>
          </a:p>
          <a:p>
            <a:pPr marL="0" indent="0">
              <a:buNone/>
            </a:pPr>
            <a:endParaRPr lang="en-US" sz="2000" b="1" dirty="0"/>
          </a:p>
          <a:p>
            <a:pPr marL="0" indent="0">
              <a:buNone/>
            </a:pPr>
            <a:r>
              <a:rPr lang="en-US" sz="2000" dirty="0"/>
              <a:t>SEA allocates discretionary funding to authorized activities  </a:t>
            </a:r>
          </a:p>
          <a:p>
            <a:pPr lvl="1"/>
            <a:r>
              <a:rPr lang="en-US" sz="1800" dirty="0"/>
              <a:t>Two mandatory activities (minimum of 1 dollar each)</a:t>
            </a:r>
          </a:p>
          <a:p>
            <a:pPr lvl="2"/>
            <a:r>
              <a:rPr lang="en-US" sz="1800" dirty="0"/>
              <a:t>monitoring, enforcement and compliant investigation and </a:t>
            </a:r>
          </a:p>
          <a:p>
            <a:pPr lvl="2"/>
            <a:r>
              <a:rPr lang="en-US" sz="1800" dirty="0"/>
              <a:t>establishing and implementing a mediation process.  </a:t>
            </a:r>
          </a:p>
          <a:p>
            <a:pPr lvl="1"/>
            <a:r>
              <a:rPr lang="en-US" sz="1800" dirty="0"/>
              <a:t>List of optional activities any available amount allowed – two AT related </a:t>
            </a:r>
          </a:p>
          <a:p>
            <a:pPr marL="0" indent="0">
              <a:buNone/>
            </a:pPr>
            <a:endParaRPr lang="en-US" dirty="0"/>
          </a:p>
          <a:p>
            <a:pPr marL="0" indent="0">
              <a:buNone/>
            </a:pPr>
            <a:r>
              <a:rPr lang="en-US" sz="2000" dirty="0"/>
              <a:t>SEA must describe the process used to get input regarding the distribution of amounts among the above discretionary activities (usually through advisory groups and organizations). </a:t>
            </a:r>
          </a:p>
          <a:p>
            <a:pPr marL="0" indent="0">
              <a:buNone/>
            </a:pPr>
            <a:endParaRPr lang="en-US" sz="2000" dirty="0"/>
          </a:p>
          <a:p>
            <a:endParaRPr lang="en-US" dirty="0"/>
          </a:p>
          <a:p>
            <a:pPr marL="0"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01D17D3D-9275-435A-BB88-9B3E1E6F7518}"/>
              </a:ext>
            </a:extLst>
          </p:cNvPr>
          <p:cNvSpPr>
            <a:spLocks noGrp="1"/>
          </p:cNvSpPr>
          <p:nvPr>
            <p:ph type="title"/>
          </p:nvPr>
        </p:nvSpPr>
        <p:spPr>
          <a:xfrm>
            <a:off x="214217" y="583894"/>
            <a:ext cx="10871200" cy="1046602"/>
          </a:xfrm>
        </p:spPr>
        <p:txBody>
          <a:bodyPr>
            <a:normAutofit/>
          </a:bodyPr>
          <a:lstStyle/>
          <a:p>
            <a:pPr algn="ctr"/>
            <a:r>
              <a:rPr lang="en-US" sz="2800" b="1" dirty="0"/>
              <a:t>IDEA Part B Annual Application  </a:t>
            </a:r>
            <a:br>
              <a:rPr lang="en-US" sz="2800" b="1" dirty="0"/>
            </a:br>
            <a:r>
              <a:rPr lang="en-US" sz="2800" b="1" dirty="0"/>
              <a:t>with Funding Allocations   </a:t>
            </a:r>
          </a:p>
        </p:txBody>
      </p:sp>
    </p:spTree>
    <p:extLst>
      <p:ext uri="{BB962C8B-B14F-4D97-AF65-F5344CB8AC3E}">
        <p14:creationId xmlns:p14="http://schemas.microsoft.com/office/powerpoint/2010/main" val="760879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39745"/>
            <a:ext cx="10871200" cy="959416"/>
          </a:xfrm>
        </p:spPr>
        <p:txBody>
          <a:bodyPr>
            <a:normAutofit/>
          </a:bodyPr>
          <a:lstStyle/>
          <a:p>
            <a:pPr algn="ctr"/>
            <a:r>
              <a:rPr lang="en-US" sz="2800" b="1" dirty="0"/>
              <a:t>IDEA Part B Discretionary Funding Examples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489058"/>
              </p:ext>
            </p:extLst>
          </p:nvPr>
        </p:nvGraphicFramePr>
        <p:xfrm>
          <a:off x="1238864" y="1696069"/>
          <a:ext cx="8893277" cy="4675238"/>
        </p:xfrm>
        <a:graphic>
          <a:graphicData uri="http://schemas.openxmlformats.org/drawingml/2006/table">
            <a:tbl>
              <a:tblPr firstRow="1" bandRow="1">
                <a:tableStyleId>{5C22544A-7EE6-4342-B048-85BDC9FD1C3A}</a:tableStyleId>
              </a:tblPr>
              <a:tblGrid>
                <a:gridCol w="1001179">
                  <a:extLst>
                    <a:ext uri="{9D8B030D-6E8A-4147-A177-3AD203B41FA5}">
                      <a16:colId xmlns:a16="http://schemas.microsoft.com/office/drawing/2014/main" val="538176534"/>
                    </a:ext>
                  </a:extLst>
                </a:gridCol>
                <a:gridCol w="2674383">
                  <a:extLst>
                    <a:ext uri="{9D8B030D-6E8A-4147-A177-3AD203B41FA5}">
                      <a16:colId xmlns:a16="http://schemas.microsoft.com/office/drawing/2014/main" val="3679606668"/>
                    </a:ext>
                  </a:extLst>
                </a:gridCol>
                <a:gridCol w="5217715">
                  <a:extLst>
                    <a:ext uri="{9D8B030D-6E8A-4147-A177-3AD203B41FA5}">
                      <a16:colId xmlns:a16="http://schemas.microsoft.com/office/drawing/2014/main" val="4259291325"/>
                    </a:ext>
                  </a:extLst>
                </a:gridCol>
              </a:tblGrid>
              <a:tr h="613362">
                <a:tc>
                  <a:txBody>
                    <a:bodyPr/>
                    <a:lstStyle/>
                    <a:p>
                      <a:pPr algn="ctr"/>
                      <a:r>
                        <a:rPr lang="en-US" dirty="0" smtClean="0">
                          <a:solidFill>
                            <a:schemeClr val="tx2"/>
                          </a:solidFill>
                        </a:rPr>
                        <a:t>State</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2"/>
                          </a:solidFill>
                        </a:rPr>
                        <a:t>Classroom Technology</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2"/>
                          </a:solidFill>
                        </a:rPr>
                        <a:t>AT &amp; UD Tech for Curriculum Access</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877336"/>
                  </a:ext>
                </a:extLst>
              </a:tr>
              <a:tr h="408911">
                <a:tc>
                  <a:txBody>
                    <a:bodyPr/>
                    <a:lstStyle/>
                    <a:p>
                      <a:pPr algn="ctr"/>
                      <a:r>
                        <a:rPr lang="en-US" b="1" dirty="0" smtClean="0"/>
                        <a:t>AK</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$200,000</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$336,163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5844008"/>
                  </a:ext>
                </a:extLst>
              </a:tr>
              <a:tr h="405885">
                <a:tc>
                  <a:txBody>
                    <a:bodyPr/>
                    <a:lstStyle/>
                    <a:p>
                      <a:pPr algn="ctr"/>
                      <a:r>
                        <a:rPr lang="en-US" b="1" dirty="0" smtClean="0"/>
                        <a:t>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$200,000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$230,000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386052"/>
                  </a:ext>
                </a:extLst>
              </a:tr>
              <a:tr h="405885">
                <a:tc>
                  <a:txBody>
                    <a:bodyPr/>
                    <a:lstStyle/>
                    <a:p>
                      <a:pPr algn="ctr"/>
                      <a:r>
                        <a:rPr lang="en-US" b="1" dirty="0" smtClean="0"/>
                        <a:t>FL</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$944,000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$944,070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2262750"/>
                  </a:ext>
                </a:extLst>
              </a:tr>
              <a:tr h="405885">
                <a:tc>
                  <a:txBody>
                    <a:bodyPr/>
                    <a:lstStyle/>
                    <a:p>
                      <a:pPr algn="ctr"/>
                      <a:r>
                        <a:rPr lang="en-US" b="1" dirty="0" smtClean="0"/>
                        <a:t>IN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2"/>
                          </a:solidFill>
                        </a:rPr>
                        <a:t>0</a:t>
                      </a:r>
                      <a:endParaRPr lang="en-US"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$3,150,000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3723954"/>
                  </a:ext>
                </a:extLst>
              </a:tr>
              <a:tr h="405885">
                <a:tc>
                  <a:txBody>
                    <a:bodyPr/>
                    <a:lstStyle/>
                    <a:p>
                      <a:pPr algn="ctr"/>
                      <a:r>
                        <a:rPr lang="en-US" b="1" dirty="0" smtClean="0"/>
                        <a:t>MN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$185,000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$275,000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8411630"/>
                  </a:ext>
                </a:extLst>
              </a:tr>
              <a:tr h="405885">
                <a:tc>
                  <a:txBody>
                    <a:bodyPr/>
                    <a:lstStyle/>
                    <a:p>
                      <a:pPr algn="ctr"/>
                      <a:r>
                        <a:rPr lang="en-US" b="1" dirty="0" smtClean="0"/>
                        <a:t>MO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0</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$500,000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6885428"/>
                  </a:ext>
                </a:extLst>
              </a:tr>
              <a:tr h="405885">
                <a:tc>
                  <a:txBody>
                    <a:bodyPr/>
                    <a:lstStyle/>
                    <a:p>
                      <a:pPr algn="ctr"/>
                      <a:r>
                        <a:rPr lang="en-US" b="1" dirty="0" smtClean="0"/>
                        <a:t>NE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0</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$700,000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4517073"/>
                  </a:ext>
                </a:extLst>
              </a:tr>
              <a:tr h="405885">
                <a:tc>
                  <a:txBody>
                    <a:bodyPr/>
                    <a:lstStyle/>
                    <a:p>
                      <a:pPr algn="ctr"/>
                      <a:r>
                        <a:rPr lang="en-US" b="1" dirty="0" smtClean="0"/>
                        <a:t>PA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$2,561,686</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$567,597</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9778429"/>
                  </a:ext>
                </a:extLst>
              </a:tr>
              <a:tr h="405885">
                <a:tc>
                  <a:txBody>
                    <a:bodyPr/>
                    <a:lstStyle/>
                    <a:p>
                      <a:pPr algn="ctr"/>
                      <a:r>
                        <a:rPr lang="en-US" b="1" dirty="0" smtClean="0"/>
                        <a:t>VA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$127,772</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$947,028</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5442204"/>
                  </a:ext>
                </a:extLst>
              </a:tr>
              <a:tr h="405885">
                <a:tc>
                  <a:txBody>
                    <a:bodyPr/>
                    <a:lstStyle/>
                    <a:p>
                      <a:pPr algn="ctr"/>
                      <a:r>
                        <a:rPr lang="en-US" b="1" dirty="0" smtClean="0"/>
                        <a:t>WV</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$100,00</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$200,000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9947964"/>
                  </a:ext>
                </a:extLst>
              </a:tr>
            </a:tbl>
          </a:graphicData>
        </a:graphic>
      </p:graphicFrame>
    </p:spTree>
    <p:extLst>
      <p:ext uri="{BB962C8B-B14F-4D97-AF65-F5344CB8AC3E}">
        <p14:creationId xmlns:p14="http://schemas.microsoft.com/office/powerpoint/2010/main" val="292076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Vocational Rehabilitation State Grants</a:t>
            </a:r>
            <a:r>
              <a:rPr lang="en-US" sz="3200" dirty="0"/>
              <a:t> </a:t>
            </a:r>
          </a:p>
        </p:txBody>
      </p:sp>
      <p:sp>
        <p:nvSpPr>
          <p:cNvPr id="3" name="Content Placeholder 2"/>
          <p:cNvSpPr>
            <a:spLocks noGrp="1"/>
          </p:cNvSpPr>
          <p:nvPr>
            <p:ph idx="1"/>
          </p:nvPr>
        </p:nvSpPr>
        <p:spPr/>
        <p:txBody>
          <a:bodyPr>
            <a:normAutofit lnSpcReduction="10000"/>
          </a:bodyPr>
          <a:lstStyle/>
          <a:p>
            <a:r>
              <a:rPr lang="en-US" sz="2400" dirty="0"/>
              <a:t>to provide services to individuals with disabilities so they may prepare for and engage in competitive integrated employment.  Administered through the Rehabilitation Services Administration (RSA).  </a:t>
            </a:r>
            <a:endParaRPr lang="en-US" sz="2400" dirty="0" smtClean="0"/>
          </a:p>
          <a:p>
            <a:endParaRPr lang="en-US" sz="2400" dirty="0"/>
          </a:p>
          <a:p>
            <a:r>
              <a:rPr lang="en-US" sz="2400" dirty="0"/>
              <a:t>For FFY17, a total of $3,121,050,774 was distributed to states and territories</a:t>
            </a:r>
            <a:r>
              <a:rPr lang="en-US" sz="2400" dirty="0" smtClean="0"/>
              <a:t>.</a:t>
            </a:r>
          </a:p>
          <a:p>
            <a:endParaRPr lang="en-US" sz="2400" dirty="0"/>
          </a:p>
          <a:p>
            <a:r>
              <a:rPr lang="en-US" sz="2400" dirty="0"/>
              <a:t>In 24 states and territories, awards are made to both the VR state agency for the blind and to the general VR agency.  In 32 states, awards are made to a combined agency only.</a:t>
            </a:r>
          </a:p>
          <a:p>
            <a:pPr marL="0" indent="0">
              <a:buNone/>
            </a:pPr>
            <a:endParaRPr lang="en-US" dirty="0"/>
          </a:p>
        </p:txBody>
      </p:sp>
    </p:spTree>
    <p:extLst>
      <p:ext uri="{BB962C8B-B14F-4D97-AF65-F5344CB8AC3E}">
        <p14:creationId xmlns:p14="http://schemas.microsoft.com/office/powerpoint/2010/main" val="1470112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t>How can/must funds be spent</a:t>
            </a:r>
            <a:r>
              <a:rPr lang="en-US" sz="3200" b="1" dirty="0" smtClean="0"/>
              <a:t>?  </a:t>
            </a:r>
            <a:br>
              <a:rPr lang="en-US" sz="3200" b="1" dirty="0" smtClean="0"/>
            </a:br>
            <a:endParaRPr lang="en-US" sz="3200" dirty="0"/>
          </a:p>
        </p:txBody>
      </p:sp>
      <p:sp>
        <p:nvSpPr>
          <p:cNvPr id="3" name="Content Placeholder 2"/>
          <p:cNvSpPr>
            <a:spLocks noGrp="1"/>
          </p:cNvSpPr>
          <p:nvPr>
            <p:ph idx="1"/>
          </p:nvPr>
        </p:nvSpPr>
        <p:spPr/>
        <p:txBody>
          <a:bodyPr/>
          <a:lstStyle/>
          <a:p>
            <a:r>
              <a:rPr lang="en-US" sz="2400" dirty="0"/>
              <a:t>Funds to states are distributed on a statutory formula and states must provide a portion of the funds.  The federal share is 78.7%; the state share is 21.3%.</a:t>
            </a:r>
          </a:p>
          <a:p>
            <a:r>
              <a:rPr lang="en-US" sz="2400" i="1" dirty="0"/>
              <a:t>(34 CFR §361.60).</a:t>
            </a:r>
            <a:endParaRPr lang="en-US" sz="2400" dirty="0"/>
          </a:p>
          <a:p>
            <a:pPr marL="0" indent="0">
              <a:buNone/>
            </a:pPr>
            <a:endParaRPr lang="en-US" sz="2400" dirty="0"/>
          </a:p>
          <a:p>
            <a:r>
              <a:rPr lang="en-US" sz="2400" dirty="0"/>
              <a:t>Under WIOA, state VR agencies may provide services not only for individuals, but also for </a:t>
            </a:r>
            <a:r>
              <a:rPr lang="en-US" sz="2400" b="1" dirty="0"/>
              <a:t>groups</a:t>
            </a:r>
            <a:r>
              <a:rPr lang="en-US" sz="2400" dirty="0"/>
              <a:t> of individuals including AT loan, demonstration, reutilization or financing programs in coordination with the State AT Program.</a:t>
            </a:r>
          </a:p>
          <a:p>
            <a:endParaRPr lang="en-US" dirty="0"/>
          </a:p>
        </p:txBody>
      </p:sp>
    </p:spTree>
    <p:extLst>
      <p:ext uri="{BB962C8B-B14F-4D97-AF65-F5344CB8AC3E}">
        <p14:creationId xmlns:p14="http://schemas.microsoft.com/office/powerpoint/2010/main" val="1112157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Anything specific to AT?</a:t>
            </a:r>
            <a:endParaRPr lang="en-US" sz="3200" dirty="0"/>
          </a:p>
        </p:txBody>
      </p:sp>
      <p:sp>
        <p:nvSpPr>
          <p:cNvPr id="3" name="Content Placeholder 2"/>
          <p:cNvSpPr>
            <a:spLocks noGrp="1"/>
          </p:cNvSpPr>
          <p:nvPr>
            <p:ph idx="1"/>
          </p:nvPr>
        </p:nvSpPr>
        <p:spPr/>
        <p:txBody>
          <a:bodyPr/>
          <a:lstStyle/>
          <a:p>
            <a:endParaRPr lang="en-US" sz="2400" dirty="0" smtClean="0"/>
          </a:p>
          <a:p>
            <a:r>
              <a:rPr lang="en-US" sz="2400" dirty="0" smtClean="0"/>
              <a:t>Rehabilitation </a:t>
            </a:r>
            <a:r>
              <a:rPr lang="en-US" sz="2400" dirty="0"/>
              <a:t>Technology, which includes assistive technology devices and services must be provided to individuals when needed to reach employment goals</a:t>
            </a:r>
            <a:r>
              <a:rPr lang="en-US" sz="2400" dirty="0" smtClean="0"/>
              <a:t>.</a:t>
            </a:r>
          </a:p>
          <a:p>
            <a:endParaRPr lang="en-US" sz="2400" dirty="0"/>
          </a:p>
          <a:p>
            <a:r>
              <a:rPr lang="en-US" sz="2400" dirty="0" smtClean="0"/>
              <a:t>Some states, in their annual rehabilitation council reports, report on the numbers, cost and types of rehabilitation technology including assistive technology provided during the year, as well as collaboration with the State AT Program (e.g. Missouri).</a:t>
            </a:r>
            <a:endParaRPr lang="en-US" sz="2400" dirty="0"/>
          </a:p>
          <a:p>
            <a:endParaRPr lang="en-US" dirty="0"/>
          </a:p>
        </p:txBody>
      </p:sp>
    </p:spTree>
    <p:extLst>
      <p:ext uri="{BB962C8B-B14F-4D97-AF65-F5344CB8AC3E}">
        <p14:creationId xmlns:p14="http://schemas.microsoft.com/office/powerpoint/2010/main" val="3812065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TAP 2016">
  <a:themeElements>
    <a:clrScheme name="AT3 ATAP">
      <a:dk1>
        <a:srgbClr val="286295"/>
      </a:dk1>
      <a:lt1>
        <a:sysClr val="window" lastClr="FFFFFF"/>
      </a:lt1>
      <a:dk2>
        <a:srgbClr val="286295"/>
      </a:dk2>
      <a:lt2>
        <a:srgbClr val="DEDEE0"/>
      </a:lt2>
      <a:accent1>
        <a:srgbClr val="286295"/>
      </a:accent1>
      <a:accent2>
        <a:srgbClr val="726056"/>
      </a:accent2>
      <a:accent3>
        <a:srgbClr val="AC956E"/>
      </a:accent3>
      <a:accent4>
        <a:srgbClr val="808DA9"/>
      </a:accent4>
      <a:accent5>
        <a:srgbClr val="424E5B"/>
      </a:accent5>
      <a:accent6>
        <a:srgbClr val="730E00"/>
      </a:accent6>
      <a:hlink>
        <a:srgbClr val="004F7F"/>
      </a:hlink>
      <a:folHlink>
        <a:srgbClr val="0074BC"/>
      </a:folHlink>
    </a:clrScheme>
    <a:fontScheme name="Diane">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ATAP 2016" id="{5C0AAB18-0624-4688-AF53-448AFCC96E83}" vid="{80D29F2F-F740-4680-938B-6A64AE6E4220}"/>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1067</TotalTime>
  <Words>3486</Words>
  <Application>Microsoft Office PowerPoint</Application>
  <PresentationFormat>Widescreen</PresentationFormat>
  <Paragraphs>505</Paragraphs>
  <Slides>48</Slides>
  <Notes>21</Notes>
  <HiddenSlides>0</HiddenSlides>
  <MMClips>0</MMClips>
  <ScaleCrop>false</ScaleCrop>
  <HeadingPairs>
    <vt:vector size="6" baseType="variant">
      <vt:variant>
        <vt:lpstr>Fonts Used</vt:lpstr>
      </vt:variant>
      <vt:variant>
        <vt:i4>6</vt:i4>
      </vt:variant>
      <vt:variant>
        <vt:lpstr>Theme</vt:lpstr>
      </vt:variant>
      <vt:variant>
        <vt:i4>31</vt:i4>
      </vt:variant>
      <vt:variant>
        <vt:lpstr>Slide Titles</vt:lpstr>
      </vt:variant>
      <vt:variant>
        <vt:i4>48</vt:i4>
      </vt:variant>
    </vt:vector>
  </HeadingPairs>
  <TitlesOfParts>
    <vt:vector size="85" baseType="lpstr">
      <vt:lpstr>Arial</vt:lpstr>
      <vt:lpstr>Calibri</vt:lpstr>
      <vt:lpstr>Calibri Light</vt:lpstr>
      <vt:lpstr>Californian FB</vt:lpstr>
      <vt:lpstr>Symbol</vt:lpstr>
      <vt:lpstr>Verdana</vt:lpstr>
      <vt:lpstr>ATAP 2016</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Unpacking Federal Funding Streams  </vt:lpstr>
      <vt:lpstr>Major AT Related  State Grant Funding Systems  </vt:lpstr>
      <vt:lpstr>Individuals with Disabilities Education Act  IDEA Basics   </vt:lpstr>
      <vt:lpstr>IDEA Part B- Section 619  Funding Allocation Requirements   </vt:lpstr>
      <vt:lpstr>IDEA Part B Annual Application   with Funding Allocations   </vt:lpstr>
      <vt:lpstr>IDEA Part B Discretionary Funding Examples </vt:lpstr>
      <vt:lpstr>Vocational Rehabilitation State Grants </vt:lpstr>
      <vt:lpstr>How can/must funds be spent?   </vt:lpstr>
      <vt:lpstr>Anything specific to AT?</vt:lpstr>
      <vt:lpstr>How is stakeholder input solicited/used for allocation decisions? </vt:lpstr>
      <vt:lpstr>Vocational Rehabilitation Funding </vt:lpstr>
      <vt:lpstr>Are there opportunities for collaboration?</vt:lpstr>
      <vt:lpstr>Medicaid Basics   </vt:lpstr>
      <vt:lpstr> Services - Medicaid State Plans </vt:lpstr>
      <vt:lpstr>Funding Allocation Requirements</vt:lpstr>
      <vt:lpstr>Medicaid Administrative Claiming</vt:lpstr>
      <vt:lpstr>Examples of Administrative Activities Reimbursed</vt:lpstr>
      <vt:lpstr>State Strategies to Promote the Use of Technology in HCBS Policies and Funding Considerations</vt:lpstr>
      <vt:lpstr>NASDDDS </vt:lpstr>
      <vt:lpstr>NASDDDS Goal and Mission </vt:lpstr>
      <vt:lpstr>NASDDDS Core Projects </vt:lpstr>
      <vt:lpstr>NASDDDS Core Projects</vt:lpstr>
      <vt:lpstr>NASDDDS Core Projects </vt:lpstr>
      <vt:lpstr>Charting the LifeCourse, CoP for Supporting Families- Integrated Supports STAR-NASDDDS and UMKC working with States to Include Technology</vt:lpstr>
      <vt:lpstr>Technology Landscape: Medicaid </vt:lpstr>
      <vt:lpstr>2018 Technology Solutions  State Survey </vt:lpstr>
      <vt:lpstr>Technology Solutions State Survey</vt:lpstr>
      <vt:lpstr>What Technology Services and Supports Does Your State Currently Fund? </vt:lpstr>
      <vt:lpstr>Are Smart Home Technologies Included in Environmental Accessibility Adaptations (EAA), Environmental Controls or Home Modifications? </vt:lpstr>
      <vt:lpstr>Application of Remote Teleservices in States</vt:lpstr>
      <vt:lpstr>Federal Funds are Utilized to Purchase Technology Services, Applications, Devices or Other Technology Solutions</vt:lpstr>
      <vt:lpstr>Does Your State Provide Funding for Ongoing Technology Training to Learn, Upkeep and Update Purchased Technology? </vt:lpstr>
      <vt:lpstr>Federal Funds are Utilized to Provide Ongoing Technology Training to Learn, Upkeep, and Update Purchased Technology</vt:lpstr>
      <vt:lpstr>Services Purchased with Public Dollars, Pilots or Special Programs</vt:lpstr>
      <vt:lpstr>State Adoption of Electronic Documentation Systems </vt:lpstr>
      <vt:lpstr>Is the Consideration of Technology Supports  and Services a Requirement Within the ISP or Person-Centered Plan? </vt:lpstr>
      <vt:lpstr>How do Families Discover Technology Solutions? </vt:lpstr>
      <vt:lpstr>What Emerging Technologies Are States Interested In? </vt:lpstr>
      <vt:lpstr>NASDDDS-Technology Considerations Seeing More Telehealth Focused on HCBS   </vt:lpstr>
      <vt:lpstr>NASDDDS-Technology Considerations Interested in Technology beyond Remote Monitoring </vt:lpstr>
      <vt:lpstr>NASDDDS-Technology Considerations Interested in Technology Beyond Remote Monitoring  </vt:lpstr>
      <vt:lpstr>Emerging Technologies of Interest from  The Coleman Institute for Cognitive Disabilities </vt:lpstr>
      <vt:lpstr>NASDDDS – Ongoing Technology Efforts</vt:lpstr>
      <vt:lpstr>NASDDDS – Ongoing Technology Efforts</vt:lpstr>
      <vt:lpstr>NASDDDS – Ongoing Technology Efforts</vt:lpstr>
      <vt:lpstr>NASDDDS – Ongoing Technology Efforts</vt:lpstr>
      <vt:lpstr>Questions? </vt:lpstr>
      <vt:lpstr>Questions / More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Carr</dc:creator>
  <cp:lastModifiedBy>CBauer</cp:lastModifiedBy>
  <cp:revision>142</cp:revision>
  <dcterms:created xsi:type="dcterms:W3CDTF">2017-01-17T14:22:41Z</dcterms:created>
  <dcterms:modified xsi:type="dcterms:W3CDTF">2019-03-20T20:51:54Z</dcterms:modified>
</cp:coreProperties>
</file>