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4" r:id="rId1"/>
  </p:sldMasterIdLst>
  <p:notesMasterIdLst>
    <p:notesMasterId r:id="rId18"/>
  </p:notesMasterIdLst>
  <p:handoutMasterIdLst>
    <p:handoutMasterId r:id="rId19"/>
  </p:handoutMasterIdLst>
  <p:sldIdLst>
    <p:sldId id="433" r:id="rId2"/>
    <p:sldId id="444" r:id="rId3"/>
    <p:sldId id="474" r:id="rId4"/>
    <p:sldId id="465" r:id="rId5"/>
    <p:sldId id="463" r:id="rId6"/>
    <p:sldId id="464" r:id="rId7"/>
    <p:sldId id="471" r:id="rId8"/>
    <p:sldId id="472" r:id="rId9"/>
    <p:sldId id="470" r:id="rId10"/>
    <p:sldId id="473" r:id="rId11"/>
    <p:sldId id="467" r:id="rId12"/>
    <p:sldId id="468" r:id="rId13"/>
    <p:sldId id="469" r:id="rId14"/>
    <p:sldId id="462" r:id="rId15"/>
    <p:sldId id="476" r:id="rId16"/>
    <p:sldId id="475" r:id="rId17"/>
  </p:sldIdLst>
  <p:sldSz cx="9144000" cy="6858000" type="screen4x3"/>
  <p:notesSz cx="6980238" cy="9144000"/>
  <p:defaultTextStyle>
    <a:defPPr>
      <a:defRPr lang="en-US"/>
    </a:defPPr>
    <a:lvl1pPr algn="l" rtl="0" fontAlgn="base">
      <a:spcBef>
        <a:spcPct val="0"/>
      </a:spcBef>
      <a:spcAft>
        <a:spcPct val="0"/>
      </a:spcAft>
      <a:defRPr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bg1"/>
        </a:solidFill>
        <a:latin typeface="Arial" charset="0"/>
        <a:ea typeface="+mn-ea"/>
        <a:cs typeface="Arial" charset="0"/>
      </a:defRPr>
    </a:lvl2pPr>
    <a:lvl3pPr marL="914400" algn="l" rtl="0" fontAlgn="base">
      <a:spcBef>
        <a:spcPct val="0"/>
      </a:spcBef>
      <a:spcAft>
        <a:spcPct val="0"/>
      </a:spcAft>
      <a:defRPr kern="1200">
        <a:solidFill>
          <a:schemeClr val="bg1"/>
        </a:solidFill>
        <a:latin typeface="Arial" charset="0"/>
        <a:ea typeface="+mn-ea"/>
        <a:cs typeface="Arial" charset="0"/>
      </a:defRPr>
    </a:lvl3pPr>
    <a:lvl4pPr marL="1371600" algn="l" rtl="0" fontAlgn="base">
      <a:spcBef>
        <a:spcPct val="0"/>
      </a:spcBef>
      <a:spcAft>
        <a:spcPct val="0"/>
      </a:spcAft>
      <a:defRPr kern="1200">
        <a:solidFill>
          <a:schemeClr val="bg1"/>
        </a:solidFill>
        <a:latin typeface="Arial" charset="0"/>
        <a:ea typeface="+mn-ea"/>
        <a:cs typeface="Arial" charset="0"/>
      </a:defRPr>
    </a:lvl4pPr>
    <a:lvl5pPr marL="1828800" algn="l" rtl="0" fontAlgn="base">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AC9246"/>
    <a:srgbClr val="9453DB"/>
    <a:srgbClr val="A7C472"/>
    <a:srgbClr val="AEC97D"/>
    <a:srgbClr val="F1F1F1"/>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69608" autoAdjust="0"/>
  </p:normalViewPr>
  <p:slideViewPr>
    <p:cSldViewPr>
      <p:cViewPr varScale="1">
        <p:scale>
          <a:sx n="67" d="100"/>
          <a:sy n="67" d="100"/>
        </p:scale>
        <p:origin x="1208" y="60"/>
      </p:cViewPr>
      <p:guideLst>
        <p:guide orient="horz" pos="2160"/>
        <p:guide pos="2880"/>
      </p:guideLst>
    </p:cSldViewPr>
  </p:slideViewPr>
  <p:outlineViewPr>
    <p:cViewPr>
      <p:scale>
        <a:sx n="33" d="100"/>
        <a:sy n="33" d="100"/>
      </p:scale>
      <p:origin x="0" y="3393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083" cy="457356"/>
          </a:xfrm>
          <a:prstGeom prst="rect">
            <a:avLst/>
          </a:prstGeom>
        </p:spPr>
        <p:txBody>
          <a:bodyPr vert="horz" lIns="89675" tIns="44838" rIns="89675" bIns="44838" rtlCol="0"/>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53590" y="0"/>
            <a:ext cx="3025083" cy="457356"/>
          </a:xfrm>
          <a:prstGeom prst="rect">
            <a:avLst/>
          </a:prstGeom>
        </p:spPr>
        <p:txBody>
          <a:bodyPr vert="horz" lIns="89675" tIns="44838" rIns="89675" bIns="44838" rtlCol="0"/>
          <a:lstStyle>
            <a:lvl1pPr algn="r">
              <a:spcBef>
                <a:spcPct val="20000"/>
              </a:spcBef>
              <a:buFont typeface="Wingdings" pitchFamily="2" charset="2"/>
              <a:buNone/>
              <a:defRPr sz="1200">
                <a:latin typeface="Arial" charset="0"/>
                <a:cs typeface="+mn-cs"/>
              </a:defRPr>
            </a:lvl1pPr>
          </a:lstStyle>
          <a:p>
            <a:pPr>
              <a:defRPr/>
            </a:pPr>
            <a:fld id="{CCB865B1-CE6C-4918-A9F9-ED4B7F377C8E}" type="datetimeFigureOut">
              <a:rPr lang="en-US"/>
              <a:pPr>
                <a:defRPr/>
              </a:pPr>
              <a:t>3/11/2019</a:t>
            </a:fld>
            <a:endParaRPr lang="en-US" dirty="0"/>
          </a:p>
        </p:txBody>
      </p:sp>
      <p:sp>
        <p:nvSpPr>
          <p:cNvPr id="4" name="Footer Placeholder 3"/>
          <p:cNvSpPr>
            <a:spLocks noGrp="1"/>
          </p:cNvSpPr>
          <p:nvPr>
            <p:ph type="ftr" sz="quarter" idx="2"/>
          </p:nvPr>
        </p:nvSpPr>
        <p:spPr>
          <a:xfrm>
            <a:off x="0" y="8685095"/>
            <a:ext cx="3025083" cy="457356"/>
          </a:xfrm>
          <a:prstGeom prst="rect">
            <a:avLst/>
          </a:prstGeom>
        </p:spPr>
        <p:txBody>
          <a:bodyPr vert="horz" lIns="89675" tIns="44838" rIns="89675" bIns="44838" rtlCol="0" anchor="b"/>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53590" y="8685095"/>
            <a:ext cx="3025083" cy="457356"/>
          </a:xfrm>
          <a:prstGeom prst="rect">
            <a:avLst/>
          </a:prstGeom>
        </p:spPr>
        <p:txBody>
          <a:bodyPr vert="horz" lIns="89675" tIns="44838" rIns="89675" bIns="44838" rtlCol="0" anchor="b"/>
          <a:lstStyle>
            <a:lvl1pPr algn="r">
              <a:spcBef>
                <a:spcPct val="20000"/>
              </a:spcBef>
              <a:buFont typeface="Wingdings" pitchFamily="2" charset="2"/>
              <a:buNone/>
              <a:defRPr sz="1200">
                <a:latin typeface="Arial" charset="0"/>
                <a:cs typeface="+mn-cs"/>
              </a:defRPr>
            </a:lvl1pPr>
          </a:lstStyle>
          <a:p>
            <a:pPr>
              <a:defRPr/>
            </a:pPr>
            <a:fld id="{62F43EDC-B12B-4C13-BB7A-BC0710506DDB}" type="slidenum">
              <a:rPr lang="en-US"/>
              <a:pPr>
                <a:defRPr/>
              </a:pPr>
              <a:t>‹#›</a:t>
            </a:fld>
            <a:endParaRPr lang="en-US" dirty="0"/>
          </a:p>
        </p:txBody>
      </p:sp>
    </p:spTree>
    <p:extLst>
      <p:ext uri="{BB962C8B-B14F-4D97-AF65-F5344CB8AC3E}">
        <p14:creationId xmlns:p14="http://schemas.microsoft.com/office/powerpoint/2010/main" val="2261304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083" cy="457356"/>
          </a:xfrm>
          <a:prstGeom prst="rect">
            <a:avLst/>
          </a:prstGeom>
        </p:spPr>
        <p:txBody>
          <a:bodyPr vert="horz" lIns="92123" tIns="46062" rIns="92123" bIns="46062" rtlCol="0"/>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3953590" y="0"/>
            <a:ext cx="3025083" cy="457356"/>
          </a:xfrm>
          <a:prstGeom prst="rect">
            <a:avLst/>
          </a:prstGeom>
        </p:spPr>
        <p:txBody>
          <a:bodyPr vert="horz" lIns="92123" tIns="46062" rIns="92123" bIns="46062" rtlCol="0"/>
          <a:lstStyle>
            <a:lvl1pPr algn="r">
              <a:spcBef>
                <a:spcPct val="20000"/>
              </a:spcBef>
              <a:buFont typeface="Wingdings" pitchFamily="2" charset="2"/>
              <a:buNone/>
              <a:defRPr sz="1200">
                <a:latin typeface="Arial" charset="0"/>
                <a:cs typeface="+mn-cs"/>
              </a:defRPr>
            </a:lvl1pPr>
          </a:lstStyle>
          <a:p>
            <a:pPr>
              <a:defRPr/>
            </a:pPr>
            <a:fld id="{DFEE6B7B-E4AA-4E38-BB12-02C372F4F542}" type="datetimeFigureOut">
              <a:rPr lang="en-US"/>
              <a:pPr>
                <a:defRPr/>
              </a:pPr>
              <a:t>3/11/2019</a:t>
            </a:fld>
            <a:endParaRPr lang="en-US" dirty="0"/>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2123" tIns="46062" rIns="92123" bIns="46062" rtlCol="0" anchor="ctr"/>
          <a:lstStyle/>
          <a:p>
            <a:pPr lvl="0"/>
            <a:endParaRPr lang="en-US" noProof="0" dirty="0"/>
          </a:p>
        </p:txBody>
      </p:sp>
      <p:sp>
        <p:nvSpPr>
          <p:cNvPr id="5" name="Notes Placeholder 4"/>
          <p:cNvSpPr>
            <a:spLocks noGrp="1"/>
          </p:cNvSpPr>
          <p:nvPr>
            <p:ph type="body" sz="quarter" idx="3"/>
          </p:nvPr>
        </p:nvSpPr>
        <p:spPr>
          <a:xfrm>
            <a:off x="698337" y="4344098"/>
            <a:ext cx="5583564" cy="4114645"/>
          </a:xfrm>
          <a:prstGeom prst="rect">
            <a:avLst/>
          </a:prstGeom>
        </p:spPr>
        <p:txBody>
          <a:bodyPr vert="horz" lIns="92123" tIns="46062" rIns="92123" bIns="460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095"/>
            <a:ext cx="3025083" cy="457356"/>
          </a:xfrm>
          <a:prstGeom prst="rect">
            <a:avLst/>
          </a:prstGeom>
        </p:spPr>
        <p:txBody>
          <a:bodyPr vert="horz" lIns="92123" tIns="46062" rIns="92123" bIns="46062" rtlCol="0" anchor="b"/>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3953590" y="8685095"/>
            <a:ext cx="3025083" cy="457356"/>
          </a:xfrm>
          <a:prstGeom prst="rect">
            <a:avLst/>
          </a:prstGeom>
        </p:spPr>
        <p:txBody>
          <a:bodyPr vert="horz" lIns="92123" tIns="46062" rIns="92123" bIns="46062" rtlCol="0" anchor="b"/>
          <a:lstStyle>
            <a:lvl1pPr algn="r">
              <a:spcBef>
                <a:spcPct val="20000"/>
              </a:spcBef>
              <a:buFont typeface="Wingdings" pitchFamily="2" charset="2"/>
              <a:buNone/>
              <a:defRPr sz="1200">
                <a:latin typeface="Arial" charset="0"/>
                <a:cs typeface="+mn-cs"/>
              </a:defRPr>
            </a:lvl1pPr>
          </a:lstStyle>
          <a:p>
            <a:pPr>
              <a:defRPr/>
            </a:pPr>
            <a:fld id="{6167509E-7A7A-4E1C-8854-6794CE7A9FBE}" type="slidenum">
              <a:rPr lang="en-US"/>
              <a:pPr>
                <a:defRPr/>
              </a:pPr>
              <a:t>‹#›</a:t>
            </a:fld>
            <a:endParaRPr lang="en-US" dirty="0"/>
          </a:p>
        </p:txBody>
      </p:sp>
    </p:spTree>
    <p:extLst>
      <p:ext uri="{BB962C8B-B14F-4D97-AF65-F5344CB8AC3E}">
        <p14:creationId xmlns:p14="http://schemas.microsoft.com/office/powerpoint/2010/main" val="4111879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2</a:t>
            </a:fld>
            <a:endParaRPr lang="en-US" dirty="0"/>
          </a:p>
        </p:txBody>
      </p:sp>
    </p:spTree>
    <p:extLst>
      <p:ext uri="{BB962C8B-B14F-4D97-AF65-F5344CB8AC3E}">
        <p14:creationId xmlns:p14="http://schemas.microsoft.com/office/powerpoint/2010/main" val="3219993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11</a:t>
            </a:fld>
            <a:endParaRPr lang="en-US" dirty="0"/>
          </a:p>
        </p:txBody>
      </p:sp>
    </p:spTree>
    <p:extLst>
      <p:ext uri="{BB962C8B-B14F-4D97-AF65-F5344CB8AC3E}">
        <p14:creationId xmlns:p14="http://schemas.microsoft.com/office/powerpoint/2010/main" val="1811354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12</a:t>
            </a:fld>
            <a:endParaRPr lang="en-US" dirty="0"/>
          </a:p>
        </p:txBody>
      </p:sp>
    </p:spTree>
    <p:extLst>
      <p:ext uri="{BB962C8B-B14F-4D97-AF65-F5344CB8AC3E}">
        <p14:creationId xmlns:p14="http://schemas.microsoft.com/office/powerpoint/2010/main" val="4017093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13</a:t>
            </a:fld>
            <a:endParaRPr lang="en-US" dirty="0"/>
          </a:p>
        </p:txBody>
      </p:sp>
    </p:spTree>
    <p:extLst>
      <p:ext uri="{BB962C8B-B14F-4D97-AF65-F5344CB8AC3E}">
        <p14:creationId xmlns:p14="http://schemas.microsoft.com/office/powerpoint/2010/main" val="3955780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14</a:t>
            </a:fld>
            <a:endParaRPr lang="en-US" dirty="0"/>
          </a:p>
        </p:txBody>
      </p:sp>
    </p:spTree>
    <p:extLst>
      <p:ext uri="{BB962C8B-B14F-4D97-AF65-F5344CB8AC3E}">
        <p14:creationId xmlns:p14="http://schemas.microsoft.com/office/powerpoint/2010/main" val="2687754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15</a:t>
            </a:fld>
            <a:endParaRPr lang="en-US" dirty="0"/>
          </a:p>
        </p:txBody>
      </p:sp>
    </p:spTree>
    <p:extLst>
      <p:ext uri="{BB962C8B-B14F-4D97-AF65-F5344CB8AC3E}">
        <p14:creationId xmlns:p14="http://schemas.microsoft.com/office/powerpoint/2010/main" val="659801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16</a:t>
            </a:fld>
            <a:endParaRPr lang="en-US" dirty="0"/>
          </a:p>
        </p:txBody>
      </p:sp>
    </p:spTree>
    <p:extLst>
      <p:ext uri="{BB962C8B-B14F-4D97-AF65-F5344CB8AC3E}">
        <p14:creationId xmlns:p14="http://schemas.microsoft.com/office/powerpoint/2010/main" val="3763346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3</a:t>
            </a:fld>
            <a:endParaRPr lang="en-US" dirty="0"/>
          </a:p>
        </p:txBody>
      </p:sp>
    </p:spTree>
    <p:extLst>
      <p:ext uri="{BB962C8B-B14F-4D97-AF65-F5344CB8AC3E}">
        <p14:creationId xmlns:p14="http://schemas.microsoft.com/office/powerpoint/2010/main" val="1364787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4</a:t>
            </a:fld>
            <a:endParaRPr lang="en-US" dirty="0"/>
          </a:p>
        </p:txBody>
      </p:sp>
    </p:spTree>
    <p:extLst>
      <p:ext uri="{BB962C8B-B14F-4D97-AF65-F5344CB8AC3E}">
        <p14:creationId xmlns:p14="http://schemas.microsoft.com/office/powerpoint/2010/main" val="259291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5</a:t>
            </a:fld>
            <a:endParaRPr lang="en-US" dirty="0"/>
          </a:p>
        </p:txBody>
      </p:sp>
    </p:spTree>
    <p:extLst>
      <p:ext uri="{BB962C8B-B14F-4D97-AF65-F5344CB8AC3E}">
        <p14:creationId xmlns:p14="http://schemas.microsoft.com/office/powerpoint/2010/main" val="2999610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6</a:t>
            </a:fld>
            <a:endParaRPr lang="en-US" dirty="0"/>
          </a:p>
        </p:txBody>
      </p:sp>
    </p:spTree>
    <p:extLst>
      <p:ext uri="{BB962C8B-B14F-4D97-AF65-F5344CB8AC3E}">
        <p14:creationId xmlns:p14="http://schemas.microsoft.com/office/powerpoint/2010/main" val="827590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7</a:t>
            </a:fld>
            <a:endParaRPr lang="en-US" dirty="0"/>
          </a:p>
        </p:txBody>
      </p:sp>
    </p:spTree>
    <p:extLst>
      <p:ext uri="{BB962C8B-B14F-4D97-AF65-F5344CB8AC3E}">
        <p14:creationId xmlns:p14="http://schemas.microsoft.com/office/powerpoint/2010/main" val="238818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8</a:t>
            </a:fld>
            <a:endParaRPr lang="en-US" dirty="0"/>
          </a:p>
        </p:txBody>
      </p:sp>
    </p:spTree>
    <p:extLst>
      <p:ext uri="{BB962C8B-B14F-4D97-AF65-F5344CB8AC3E}">
        <p14:creationId xmlns:p14="http://schemas.microsoft.com/office/powerpoint/2010/main" val="918379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9</a:t>
            </a:fld>
            <a:endParaRPr lang="en-US" dirty="0"/>
          </a:p>
        </p:txBody>
      </p:sp>
    </p:spTree>
    <p:extLst>
      <p:ext uri="{BB962C8B-B14F-4D97-AF65-F5344CB8AC3E}">
        <p14:creationId xmlns:p14="http://schemas.microsoft.com/office/powerpoint/2010/main" val="3482559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67509E-7A7A-4E1C-8854-6794CE7A9FBE}" type="slidenum">
              <a:rPr lang="en-US" smtClean="0"/>
              <a:pPr>
                <a:defRPr/>
              </a:pPr>
              <a:t>10</a:t>
            </a:fld>
            <a:endParaRPr lang="en-US" dirty="0"/>
          </a:p>
        </p:txBody>
      </p:sp>
    </p:spTree>
    <p:extLst>
      <p:ext uri="{BB962C8B-B14F-4D97-AF65-F5344CB8AC3E}">
        <p14:creationId xmlns:p14="http://schemas.microsoft.com/office/powerpoint/2010/main" val="2041249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DD1DD54-B00E-494D-A753-907C6662609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8" name="Slide Number Placeholder 7"/>
          <p:cNvSpPr>
            <a:spLocks noGrp="1"/>
          </p:cNvSpPr>
          <p:nvPr>
            <p:ph type="sldNum" sz="quarter" idx="11"/>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9" name="Footer Placeholder 8"/>
          <p:cNvSpPr>
            <a:spLocks noGrp="1"/>
          </p:cNvSpPr>
          <p:nvPr>
            <p:ph type="ftr" sz="quarter" idx="12"/>
          </p:nvPr>
        </p:nvSpPr>
        <p:spPr/>
        <p:txBody>
          <a:bodyPr/>
          <a:lstStyle/>
          <a:p>
            <a:pPr>
              <a:defRPr/>
            </a:pPr>
            <a:endParaRPr lang="en-US" dirty="0">
              <a:solidFill>
                <a:prstClr val="black"/>
              </a:solidFill>
              <a:latin typeface="Times New Roman" pitchFamily="18" charset="0"/>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8" name="Footer Placeholder 7"/>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9" name="Slide Number Placeholder 8"/>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4" name="Footer Placeholder 3"/>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5" name="Slide Number Placeholder 4"/>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3" name="Footer Placeholder 2"/>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4" name="Slide Number Placeholder 3"/>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ssociation of Assistive Technology Act Programs logo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267" y="228600"/>
            <a:ext cx="4533333" cy="542857"/>
          </a:xfrm>
          <a:prstGeom prst="rect">
            <a:avLst/>
          </a:prstGeom>
        </p:spPr>
      </p:pic>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338103"/>
            <a:ext cx="1524000" cy="3238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28600" y="1600199"/>
            <a:ext cx="8610600" cy="2667001"/>
          </a:xfrm>
        </p:spPr>
        <p:txBody>
          <a:bodyPr/>
          <a:lstStyle/>
          <a:p>
            <a:pPr algn="ctr">
              <a:spcBef>
                <a:spcPts val="0"/>
              </a:spcBef>
            </a:pPr>
            <a:r>
              <a:rPr lang="en-US" sz="4800" b="1" cap="none" dirty="0">
                <a:latin typeface="Candara" panose="020E0502030303020204" pitchFamily="34" charset="0"/>
              </a:rPr>
              <a:t>Annual Progress Report &amp; </a:t>
            </a:r>
            <a:br>
              <a:rPr lang="en-US" sz="4800" b="1" cap="none" dirty="0">
                <a:latin typeface="Candara" panose="020E0502030303020204" pitchFamily="34" charset="0"/>
              </a:rPr>
            </a:br>
            <a:r>
              <a:rPr lang="en-US" sz="4800" b="1" cap="none" dirty="0">
                <a:latin typeface="Candara" panose="020E0502030303020204" pitchFamily="34" charset="0"/>
              </a:rPr>
              <a:t>State Plan Update</a:t>
            </a:r>
          </a:p>
        </p:txBody>
      </p:sp>
      <p:sp>
        <p:nvSpPr>
          <p:cNvPr id="3" name="Subtitle 2"/>
          <p:cNvSpPr>
            <a:spLocks noGrp="1"/>
          </p:cNvSpPr>
          <p:nvPr>
            <p:ph type="subTitle" idx="1"/>
          </p:nvPr>
        </p:nvSpPr>
        <p:spPr>
          <a:xfrm>
            <a:off x="1371600" y="4953000"/>
            <a:ext cx="6858000" cy="1143000"/>
          </a:xfrm>
        </p:spPr>
        <p:txBody>
          <a:bodyPr>
            <a:noAutofit/>
          </a:bodyPr>
          <a:lstStyle/>
          <a:p>
            <a:pPr algn="r"/>
            <a:r>
              <a:rPr lang="en-US" sz="2800" b="1" cap="none" dirty="0">
                <a:solidFill>
                  <a:srgbClr val="0070C0"/>
                </a:solidFill>
                <a:latin typeface="Candara" panose="020E0502030303020204" pitchFamily="34" charset="0"/>
              </a:rPr>
              <a:t>Dr. Diane Cordry Golden</a:t>
            </a:r>
          </a:p>
          <a:p>
            <a:pPr algn="r"/>
            <a:r>
              <a:rPr lang="en-US" sz="2800" b="1" cap="none" dirty="0">
                <a:solidFill>
                  <a:srgbClr val="0070C0"/>
                </a:solidFill>
                <a:latin typeface="Candara" panose="020E0502030303020204" pitchFamily="34" charset="0"/>
              </a:rPr>
              <a:t>March 2019 </a:t>
            </a:r>
          </a:p>
        </p:txBody>
      </p:sp>
    </p:spTree>
    <p:extLst>
      <p:ext uri="{BB962C8B-B14F-4D97-AF65-F5344CB8AC3E}">
        <p14:creationId xmlns:p14="http://schemas.microsoft.com/office/powerpoint/2010/main" val="3991551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82050" cy="762000"/>
          </a:xfrm>
        </p:spPr>
        <p:txBody>
          <a:bodyPr>
            <a:noAutofit/>
          </a:bodyPr>
          <a:lstStyle/>
          <a:p>
            <a:pPr algn="ctr">
              <a:spcBef>
                <a:spcPts val="600"/>
              </a:spcBef>
              <a:spcAft>
                <a:spcPts val="1200"/>
              </a:spcAft>
            </a:pPr>
            <a:r>
              <a:rPr lang="en-US" sz="3400" b="1" cap="none" dirty="0">
                <a:solidFill>
                  <a:srgbClr val="0070C0"/>
                </a:solidFill>
                <a:latin typeface="+mn-lt"/>
              </a:rPr>
              <a:t>Proposed Update - Leveraged Funding</a:t>
            </a:r>
          </a:p>
        </p:txBody>
      </p:sp>
      <p:sp>
        <p:nvSpPr>
          <p:cNvPr id="3" name="Content Placeholder 2"/>
          <p:cNvSpPr>
            <a:spLocks noGrp="1"/>
          </p:cNvSpPr>
          <p:nvPr>
            <p:ph idx="1"/>
          </p:nvPr>
        </p:nvSpPr>
        <p:spPr>
          <a:xfrm>
            <a:off x="466725" y="1524000"/>
            <a:ext cx="8153400" cy="2286000"/>
          </a:xfrm>
        </p:spPr>
        <p:txBody>
          <a:bodyPr>
            <a:noAutofit/>
          </a:bodyPr>
          <a:lstStyle/>
          <a:p>
            <a:pPr marL="342900" indent="-342900">
              <a:spcBef>
                <a:spcPts val="0"/>
              </a:spcBef>
              <a:buFont typeface="Arial" panose="020B0604020202020204" pitchFamily="34" charset="0"/>
              <a:buChar char="•"/>
            </a:pPr>
            <a:r>
              <a:rPr lang="en-US" sz="2800" b="0" dirty="0"/>
              <a:t>Delete Section B.  AT Act authorized activity not included in State Plan (no APR data reported)</a:t>
            </a:r>
          </a:p>
          <a:p>
            <a:pPr marL="342900" indent="-342900">
              <a:spcBef>
                <a:spcPts val="0"/>
              </a:spcBef>
              <a:buFont typeface="Arial" panose="020B0604020202020204" pitchFamily="34" charset="0"/>
              <a:buChar char="•"/>
            </a:pPr>
            <a:r>
              <a:rPr lang="en-US" sz="2800" b="0" dirty="0"/>
              <a:t>Add selection for data reported/not reported</a:t>
            </a:r>
          </a:p>
          <a:p>
            <a:pPr marL="800100" lvl="1" indent="-342900">
              <a:spcBef>
                <a:spcPts val="0"/>
              </a:spcBef>
            </a:pPr>
            <a:r>
              <a:rPr lang="en-US" sz="2400" dirty="0"/>
              <a:t>In State Plan, data not reported needs narrative</a:t>
            </a:r>
          </a:p>
          <a:p>
            <a:pPr marL="800100" lvl="1" indent="-342900">
              <a:spcBef>
                <a:spcPts val="0"/>
              </a:spcBef>
            </a:pPr>
            <a:r>
              <a:rPr lang="en-US" sz="2400" dirty="0"/>
              <a:t>Use notes to report activity not in State Plan and why</a:t>
            </a:r>
            <a:endParaRPr lang="en-US" sz="2800" b="0" dirty="0"/>
          </a:p>
        </p:txBody>
      </p:sp>
      <p:graphicFrame>
        <p:nvGraphicFramePr>
          <p:cNvPr id="5" name="Table 4">
            <a:extLst>
              <a:ext uri="{FF2B5EF4-FFF2-40B4-BE49-F238E27FC236}">
                <a16:creationId xmlns:a16="http://schemas.microsoft.com/office/drawing/2014/main" id="{A1C76EB0-7171-4DE5-BE8C-FA559757C67C}"/>
              </a:ext>
            </a:extLst>
          </p:cNvPr>
          <p:cNvGraphicFramePr>
            <a:graphicFrameLocks noGrp="1"/>
          </p:cNvGraphicFramePr>
          <p:nvPr>
            <p:extLst>
              <p:ext uri="{D42A27DB-BD31-4B8C-83A1-F6EECF244321}">
                <p14:modId xmlns:p14="http://schemas.microsoft.com/office/powerpoint/2010/main" val="2767244203"/>
              </p:ext>
            </p:extLst>
          </p:nvPr>
        </p:nvGraphicFramePr>
        <p:xfrm>
          <a:off x="414339" y="4114800"/>
          <a:ext cx="8153400" cy="2188210"/>
        </p:xfrm>
        <a:graphic>
          <a:graphicData uri="http://schemas.openxmlformats.org/drawingml/2006/table">
            <a:tbl>
              <a:tblPr firstRow="1" firstCol="1" bandRow="1" bandCol="1">
                <a:tableStyleId>{5940675A-B579-460E-94D1-54222C63F5DA}</a:tableStyleId>
              </a:tblPr>
              <a:tblGrid>
                <a:gridCol w="2293616">
                  <a:extLst>
                    <a:ext uri="{9D8B030D-6E8A-4147-A177-3AD203B41FA5}">
                      <a16:colId xmlns:a16="http://schemas.microsoft.com/office/drawing/2014/main" val="1460730018"/>
                    </a:ext>
                  </a:extLst>
                </a:gridCol>
                <a:gridCol w="877102">
                  <a:extLst>
                    <a:ext uri="{9D8B030D-6E8A-4147-A177-3AD203B41FA5}">
                      <a16:colId xmlns:a16="http://schemas.microsoft.com/office/drawing/2014/main" val="1086428996"/>
                    </a:ext>
                  </a:extLst>
                </a:gridCol>
                <a:gridCol w="2450907">
                  <a:extLst>
                    <a:ext uri="{9D8B030D-6E8A-4147-A177-3AD203B41FA5}">
                      <a16:colId xmlns:a16="http://schemas.microsoft.com/office/drawing/2014/main" val="1696466014"/>
                    </a:ext>
                  </a:extLst>
                </a:gridCol>
                <a:gridCol w="2531775">
                  <a:extLst>
                    <a:ext uri="{9D8B030D-6E8A-4147-A177-3AD203B41FA5}">
                      <a16:colId xmlns:a16="http://schemas.microsoft.com/office/drawing/2014/main" val="9518578"/>
                    </a:ext>
                  </a:extLst>
                </a:gridCol>
              </a:tblGrid>
              <a:tr h="267970">
                <a:tc>
                  <a:txBody>
                    <a:bodyPr/>
                    <a:lstStyle/>
                    <a:p>
                      <a:pPr marL="0" marR="0">
                        <a:spcBef>
                          <a:spcPts val="0"/>
                        </a:spcBef>
                        <a:spcAft>
                          <a:spcPts val="0"/>
                        </a:spcAft>
                      </a:pPr>
                      <a:r>
                        <a:rPr lang="en-US" sz="1400" b="1" dirty="0">
                          <a:effectLst/>
                        </a:rPr>
                        <a:t>Fund Source (select one) </a:t>
                      </a:r>
                      <a:endParaRPr lang="en-US" sz="14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Amount </a:t>
                      </a:r>
                      <a:endParaRPr lang="en-US" sz="14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Use of Funds (select one)</a:t>
                      </a:r>
                      <a:endParaRPr lang="en-US" sz="14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Data Reported (select one)</a:t>
                      </a:r>
                      <a:endParaRPr lang="en-US" sz="14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05986825"/>
                  </a:ext>
                </a:extLst>
              </a:tr>
              <a:tr h="0">
                <a:tc>
                  <a:txBody>
                    <a:bodyPr/>
                    <a:lstStyle/>
                    <a:p>
                      <a:pPr marL="342900" marR="0" lvl="0" indent="-342900">
                        <a:spcBef>
                          <a:spcPts val="0"/>
                        </a:spcBef>
                        <a:spcAft>
                          <a:spcPts val="0"/>
                        </a:spcAft>
                        <a:buFont typeface="Wingdings" panose="05000000000000000000" pitchFamily="2" charset="2"/>
                        <a:buChar char=""/>
                      </a:pPr>
                      <a:r>
                        <a:rPr lang="en-US" sz="1400" dirty="0">
                          <a:effectLst/>
                        </a:rPr>
                        <a:t>Federal </a:t>
                      </a:r>
                    </a:p>
                    <a:p>
                      <a:pPr marL="342900" marR="0" lvl="0" indent="-342900">
                        <a:spcBef>
                          <a:spcPts val="0"/>
                        </a:spcBef>
                        <a:spcAft>
                          <a:spcPts val="0"/>
                        </a:spcAft>
                        <a:buFont typeface="Wingdings" panose="05000000000000000000" pitchFamily="2" charset="2"/>
                        <a:buChar char=""/>
                      </a:pPr>
                      <a:r>
                        <a:rPr lang="en-US" sz="1400" dirty="0">
                          <a:effectLst/>
                        </a:rPr>
                        <a:t>Public/State Agency</a:t>
                      </a:r>
                    </a:p>
                    <a:p>
                      <a:pPr marL="342900" marR="0" lvl="0" indent="-342900">
                        <a:spcBef>
                          <a:spcPts val="0"/>
                        </a:spcBef>
                        <a:spcAft>
                          <a:spcPts val="0"/>
                        </a:spcAft>
                        <a:buFont typeface="Wingdings" panose="05000000000000000000" pitchFamily="2" charset="2"/>
                        <a:buChar char=""/>
                      </a:pPr>
                      <a:r>
                        <a:rPr lang="en-US" sz="1400" dirty="0">
                          <a:effectLst/>
                        </a:rPr>
                        <a:t>State Appropriations</a:t>
                      </a:r>
                    </a:p>
                    <a:p>
                      <a:pPr marL="342900" marR="0" lvl="0" indent="-342900">
                        <a:spcBef>
                          <a:spcPts val="0"/>
                        </a:spcBef>
                        <a:spcAft>
                          <a:spcPts val="0"/>
                        </a:spcAft>
                        <a:buFont typeface="Wingdings" panose="05000000000000000000" pitchFamily="2" charset="2"/>
                        <a:buChar char=""/>
                      </a:pPr>
                      <a:r>
                        <a:rPr lang="en-US" sz="1400" dirty="0">
                          <a:effectLst/>
                        </a:rPr>
                        <a:t>Private</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Wingdings" panose="05000000000000000000" pitchFamily="2" charset="2"/>
                        <a:buChar char=""/>
                      </a:pPr>
                      <a:r>
                        <a:rPr lang="en-US" sz="1400" dirty="0">
                          <a:effectLst/>
                        </a:rPr>
                        <a:t>State Financing</a:t>
                      </a:r>
                    </a:p>
                    <a:p>
                      <a:pPr marL="342900" marR="0" lvl="0" indent="-342900">
                        <a:spcBef>
                          <a:spcPts val="0"/>
                        </a:spcBef>
                        <a:spcAft>
                          <a:spcPts val="0"/>
                        </a:spcAft>
                        <a:buFont typeface="Wingdings" panose="05000000000000000000" pitchFamily="2" charset="2"/>
                        <a:buChar char=""/>
                      </a:pPr>
                      <a:r>
                        <a:rPr lang="en-US" sz="1400" dirty="0">
                          <a:effectLst/>
                        </a:rPr>
                        <a:t>Training</a:t>
                      </a:r>
                    </a:p>
                    <a:p>
                      <a:pPr marL="342900" marR="0" lvl="0" indent="-342900">
                        <a:spcBef>
                          <a:spcPts val="0"/>
                        </a:spcBef>
                        <a:spcAft>
                          <a:spcPts val="0"/>
                        </a:spcAft>
                        <a:buFont typeface="Wingdings" panose="05000000000000000000" pitchFamily="2" charset="2"/>
                        <a:buChar char=""/>
                      </a:pPr>
                      <a:r>
                        <a:rPr lang="en-US" sz="1400" dirty="0">
                          <a:effectLst/>
                        </a:rPr>
                        <a:t>Reuse</a:t>
                      </a:r>
                    </a:p>
                    <a:p>
                      <a:pPr marL="342900" marR="0" lvl="0" indent="-342900">
                        <a:spcBef>
                          <a:spcPts val="0"/>
                        </a:spcBef>
                        <a:spcAft>
                          <a:spcPts val="0"/>
                        </a:spcAft>
                        <a:buFont typeface="Wingdings" panose="05000000000000000000" pitchFamily="2" charset="2"/>
                        <a:buChar char=""/>
                      </a:pPr>
                      <a:r>
                        <a:rPr lang="en-US" sz="1400" dirty="0">
                          <a:effectLst/>
                        </a:rPr>
                        <a:t>Technical Assistance</a:t>
                      </a:r>
                    </a:p>
                    <a:p>
                      <a:pPr marL="342900" marR="0" lvl="0" indent="-342900">
                        <a:spcBef>
                          <a:spcPts val="0"/>
                        </a:spcBef>
                        <a:spcAft>
                          <a:spcPts val="0"/>
                        </a:spcAft>
                        <a:buFont typeface="Wingdings" panose="05000000000000000000" pitchFamily="2" charset="2"/>
                        <a:buChar char=""/>
                      </a:pPr>
                      <a:r>
                        <a:rPr lang="en-US" sz="1400" dirty="0">
                          <a:effectLst/>
                        </a:rPr>
                        <a:t>Demonstration</a:t>
                      </a:r>
                    </a:p>
                    <a:p>
                      <a:pPr marL="342900" marR="0" lvl="0" indent="-342900">
                        <a:spcBef>
                          <a:spcPts val="0"/>
                        </a:spcBef>
                        <a:spcAft>
                          <a:spcPts val="0"/>
                        </a:spcAft>
                        <a:buFont typeface="Wingdings" panose="05000000000000000000" pitchFamily="2" charset="2"/>
                        <a:buChar char=""/>
                      </a:pPr>
                      <a:r>
                        <a:rPr lang="en-US" sz="1400" dirty="0">
                          <a:effectLst/>
                        </a:rPr>
                        <a:t>Public Awareness/I&amp;A</a:t>
                      </a:r>
                    </a:p>
                    <a:p>
                      <a:pPr marL="342900" marR="0" lvl="0" indent="-342900">
                        <a:spcBef>
                          <a:spcPts val="0"/>
                        </a:spcBef>
                        <a:spcAft>
                          <a:spcPts val="0"/>
                        </a:spcAft>
                        <a:buFont typeface="Wingdings" panose="05000000000000000000" pitchFamily="2" charset="2"/>
                        <a:buChar char=""/>
                      </a:pPr>
                      <a:r>
                        <a:rPr lang="en-US" sz="1400" dirty="0">
                          <a:effectLst/>
                        </a:rPr>
                        <a:t>Device Loan</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Wingdings" panose="05000000000000000000" pitchFamily="2" charset="2"/>
                        <a:buChar char=""/>
                      </a:pPr>
                      <a:r>
                        <a:rPr lang="en-US" sz="1400" dirty="0">
                          <a:effectLst/>
                        </a:rPr>
                        <a:t>Yes, data was reported in previous section of APR</a:t>
                      </a:r>
                    </a:p>
                    <a:p>
                      <a:pPr marL="0" marR="0" lvl="0" indent="0">
                        <a:spcBef>
                          <a:spcPts val="0"/>
                        </a:spcBef>
                        <a:spcAft>
                          <a:spcPts val="0"/>
                        </a:spcAft>
                        <a:buFont typeface="Wingdings" panose="05000000000000000000" pitchFamily="2" charset="2"/>
                        <a:buNone/>
                      </a:pPr>
                      <a:endParaRPr lang="en-US" sz="1400" dirty="0">
                        <a:effectLst/>
                      </a:endParaRPr>
                    </a:p>
                    <a:p>
                      <a:pPr marL="342900" marR="0" lvl="0" indent="-342900">
                        <a:spcBef>
                          <a:spcPts val="0"/>
                        </a:spcBef>
                        <a:spcAft>
                          <a:spcPts val="0"/>
                        </a:spcAft>
                        <a:buFont typeface="Wingdings" panose="05000000000000000000" pitchFamily="2" charset="2"/>
                        <a:buChar char=""/>
                      </a:pPr>
                      <a:r>
                        <a:rPr lang="en-US" sz="1400" dirty="0">
                          <a:effectLst/>
                        </a:rPr>
                        <a:t>No, data was not reported in previous section of APR and an explanation is provided</a:t>
                      </a:r>
                    </a:p>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35242321"/>
                  </a:ext>
                </a:extLst>
              </a:tr>
              <a:tr h="0">
                <a:tc>
                  <a:txBody>
                    <a:bodyPr/>
                    <a:lstStyle/>
                    <a:p>
                      <a:pPr marL="0" marR="0">
                        <a:spcBef>
                          <a:spcPts val="0"/>
                        </a:spcBef>
                        <a:spcAft>
                          <a:spcPts val="0"/>
                        </a:spcAft>
                      </a:pPr>
                      <a:r>
                        <a:rPr lang="en-US" sz="1400" dirty="0">
                          <a:effectLst/>
                        </a:rPr>
                        <a:t> option to repeat row data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58605446"/>
                  </a:ext>
                </a:extLst>
              </a:tr>
            </a:tbl>
          </a:graphicData>
        </a:graphic>
      </p:graphicFrame>
    </p:spTree>
    <p:extLst>
      <p:ext uri="{BB962C8B-B14F-4D97-AF65-F5344CB8AC3E}">
        <p14:creationId xmlns:p14="http://schemas.microsoft.com/office/powerpoint/2010/main" val="4124686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82050" cy="1066800"/>
          </a:xfrm>
        </p:spPr>
        <p:txBody>
          <a:bodyPr>
            <a:noAutofit/>
          </a:bodyPr>
          <a:lstStyle/>
          <a:p>
            <a:pPr algn="ctr">
              <a:spcBef>
                <a:spcPts val="600"/>
              </a:spcBef>
              <a:spcAft>
                <a:spcPts val="1200"/>
              </a:spcAft>
            </a:pPr>
            <a:r>
              <a:rPr lang="en-US" sz="3400" b="1" cap="none" dirty="0">
                <a:solidFill>
                  <a:srgbClr val="0070C0"/>
                </a:solidFill>
                <a:latin typeface="+mn-lt"/>
              </a:rPr>
              <a:t>Proposed Update</a:t>
            </a:r>
            <a:br>
              <a:rPr lang="en-US" sz="3400" b="1" cap="none" dirty="0">
                <a:solidFill>
                  <a:srgbClr val="0070C0"/>
                </a:solidFill>
                <a:latin typeface="+mn-lt"/>
              </a:rPr>
            </a:br>
            <a:r>
              <a:rPr lang="en-US" sz="3400" b="1" cap="none" dirty="0">
                <a:solidFill>
                  <a:srgbClr val="0070C0"/>
                </a:solidFill>
                <a:latin typeface="+mn-lt"/>
              </a:rPr>
              <a:t>Acquisition Performance Measure</a:t>
            </a:r>
          </a:p>
        </p:txBody>
      </p:sp>
      <p:sp>
        <p:nvSpPr>
          <p:cNvPr id="3" name="Content Placeholder 2"/>
          <p:cNvSpPr>
            <a:spLocks noGrp="1"/>
          </p:cNvSpPr>
          <p:nvPr>
            <p:ph idx="1"/>
          </p:nvPr>
        </p:nvSpPr>
        <p:spPr>
          <a:xfrm>
            <a:off x="228600" y="1501696"/>
            <a:ext cx="8705850" cy="1295400"/>
          </a:xfrm>
        </p:spPr>
        <p:txBody>
          <a:bodyPr>
            <a:noAutofit/>
          </a:bodyPr>
          <a:lstStyle/>
          <a:p>
            <a:pPr marL="342900" indent="-342900">
              <a:spcBef>
                <a:spcPts val="0"/>
              </a:spcBef>
              <a:buFont typeface="Arial" panose="020B0604020202020204" pitchFamily="34" charset="0"/>
              <a:buChar char="•"/>
            </a:pPr>
            <a:r>
              <a:rPr lang="en-US" sz="2400" b="0" dirty="0"/>
              <a:t>Maintain current area calculations &amp; eliminate 75% targets</a:t>
            </a:r>
          </a:p>
          <a:p>
            <a:pPr marL="342900" indent="-342900">
              <a:spcBef>
                <a:spcPts val="0"/>
              </a:spcBef>
              <a:buFont typeface="Arial" panose="020B0604020202020204" pitchFamily="34" charset="0"/>
              <a:buChar char="•"/>
            </a:pPr>
            <a:r>
              <a:rPr lang="en-US" sz="2400" b="0" dirty="0"/>
              <a:t>Add new overall calculation with ACL target = 85% </a:t>
            </a:r>
          </a:p>
          <a:p>
            <a:pPr marL="800100" lvl="1" indent="-342900">
              <a:spcBef>
                <a:spcPts val="0"/>
              </a:spcBef>
            </a:pPr>
            <a:r>
              <a:rPr lang="en-US" dirty="0"/>
              <a:t>U</a:t>
            </a:r>
            <a:r>
              <a:rPr lang="en-US" b="0" dirty="0"/>
              <a:t>nable to afford or otherwise obtain AT without State AT Program</a:t>
            </a:r>
          </a:p>
          <a:p>
            <a:pPr>
              <a:spcBef>
                <a:spcPts val="0"/>
              </a:spcBef>
            </a:pPr>
            <a:r>
              <a:rPr lang="en-US" sz="2800" b="0" dirty="0"/>
              <a:t> </a:t>
            </a:r>
          </a:p>
        </p:txBody>
      </p:sp>
      <p:graphicFrame>
        <p:nvGraphicFramePr>
          <p:cNvPr id="6" name="Table 5">
            <a:extLst>
              <a:ext uri="{FF2B5EF4-FFF2-40B4-BE49-F238E27FC236}">
                <a16:creationId xmlns:a16="http://schemas.microsoft.com/office/drawing/2014/main" id="{AF052A7A-9D00-47FC-9A9F-4C53DAB1CA3E}"/>
              </a:ext>
            </a:extLst>
          </p:cNvPr>
          <p:cNvGraphicFramePr>
            <a:graphicFrameLocks noGrp="1"/>
          </p:cNvGraphicFramePr>
          <p:nvPr>
            <p:extLst>
              <p:ext uri="{D42A27DB-BD31-4B8C-83A1-F6EECF244321}">
                <p14:modId xmlns:p14="http://schemas.microsoft.com/office/powerpoint/2010/main" val="2236434375"/>
              </p:ext>
            </p:extLst>
          </p:nvPr>
        </p:nvGraphicFramePr>
        <p:xfrm>
          <a:off x="314324" y="2930446"/>
          <a:ext cx="8458201" cy="3402457"/>
        </p:xfrm>
        <a:graphic>
          <a:graphicData uri="http://schemas.openxmlformats.org/drawingml/2006/table">
            <a:tbl>
              <a:tblPr firstRow="1" firstCol="1" bandRow="1" bandCol="1">
                <a:tableStyleId>{5940675A-B579-460E-94D1-54222C63F5DA}</a:tableStyleId>
              </a:tblPr>
              <a:tblGrid>
                <a:gridCol w="4105276">
                  <a:extLst>
                    <a:ext uri="{9D8B030D-6E8A-4147-A177-3AD203B41FA5}">
                      <a16:colId xmlns:a16="http://schemas.microsoft.com/office/drawing/2014/main" val="3565039154"/>
                    </a:ext>
                  </a:extLst>
                </a:gridCol>
                <a:gridCol w="1143000">
                  <a:extLst>
                    <a:ext uri="{9D8B030D-6E8A-4147-A177-3AD203B41FA5}">
                      <a16:colId xmlns:a16="http://schemas.microsoft.com/office/drawing/2014/main" val="3510810407"/>
                    </a:ext>
                  </a:extLst>
                </a:gridCol>
                <a:gridCol w="1317625">
                  <a:extLst>
                    <a:ext uri="{9D8B030D-6E8A-4147-A177-3AD203B41FA5}">
                      <a16:colId xmlns:a16="http://schemas.microsoft.com/office/drawing/2014/main" val="1947850827"/>
                    </a:ext>
                  </a:extLst>
                </a:gridCol>
                <a:gridCol w="1092200">
                  <a:extLst>
                    <a:ext uri="{9D8B030D-6E8A-4147-A177-3AD203B41FA5}">
                      <a16:colId xmlns:a16="http://schemas.microsoft.com/office/drawing/2014/main" val="3410614988"/>
                    </a:ext>
                  </a:extLst>
                </a:gridCol>
                <a:gridCol w="800100">
                  <a:extLst>
                    <a:ext uri="{9D8B030D-6E8A-4147-A177-3AD203B41FA5}">
                      <a16:colId xmlns:a16="http://schemas.microsoft.com/office/drawing/2014/main" val="3758992222"/>
                    </a:ext>
                  </a:extLst>
                </a:gridCol>
              </a:tblGrid>
              <a:tr h="456894">
                <a:tc>
                  <a:txBody>
                    <a:bodyPr/>
                    <a:lstStyle/>
                    <a:p>
                      <a:pPr marL="0" marR="0" algn="ctr">
                        <a:spcBef>
                          <a:spcPts val="0"/>
                        </a:spcBef>
                        <a:spcAft>
                          <a:spcPts val="0"/>
                        </a:spcAft>
                      </a:pPr>
                      <a:r>
                        <a:rPr lang="en-US" sz="1400" b="1" dirty="0">
                          <a:effectLst/>
                        </a:rPr>
                        <a:t>Response</a:t>
                      </a:r>
                      <a:endParaRPr lang="en-US" sz="1400" b="1" dirty="0">
                        <a:effectLst/>
                        <a:latin typeface="Times New Roman" panose="02020603050405020304" pitchFamily="18" charset="0"/>
                        <a:ea typeface="Times New Roman" panose="02020603050405020304" pitchFamily="18" charset="0"/>
                      </a:endParaRPr>
                    </a:p>
                  </a:txBody>
                  <a:tcPr marL="22826" marR="22826" marT="15394" marB="7432" anchor="ctr"/>
                </a:tc>
                <a:tc>
                  <a:txBody>
                    <a:bodyPr/>
                    <a:lstStyle/>
                    <a:p>
                      <a:pPr marL="0" marR="0" algn="ctr">
                        <a:spcBef>
                          <a:spcPts val="0"/>
                        </a:spcBef>
                        <a:spcAft>
                          <a:spcPts val="0"/>
                        </a:spcAft>
                      </a:pPr>
                      <a:r>
                        <a:rPr lang="en-US" sz="1400" b="1" dirty="0">
                          <a:effectLst/>
                        </a:rPr>
                        <a:t>Education</a:t>
                      </a:r>
                      <a:endParaRPr lang="en-US" sz="1400" b="1" dirty="0">
                        <a:effectLst/>
                        <a:latin typeface="Times New Roman" panose="02020603050405020304" pitchFamily="18" charset="0"/>
                        <a:ea typeface="Times New Roman" panose="02020603050405020304" pitchFamily="18" charset="0"/>
                      </a:endParaRPr>
                    </a:p>
                  </a:txBody>
                  <a:tcPr marL="22826" marR="22826" marT="15394" marB="7432" anchor="ctr"/>
                </a:tc>
                <a:tc>
                  <a:txBody>
                    <a:bodyPr/>
                    <a:lstStyle/>
                    <a:p>
                      <a:pPr algn="ctr"/>
                      <a:r>
                        <a:rPr lang="en-US" sz="1400" b="1" dirty="0">
                          <a:effectLst/>
                        </a:rPr>
                        <a:t>Employment</a:t>
                      </a:r>
                      <a:endParaRPr lang="en-US" sz="1400" b="1" dirty="0"/>
                    </a:p>
                  </a:txBody>
                  <a:tcPr marL="22826" marR="22826" marT="15394" marB="7432" anchor="ctr"/>
                </a:tc>
                <a:tc>
                  <a:txBody>
                    <a:bodyPr/>
                    <a:lstStyle/>
                    <a:p>
                      <a:pPr algn="ctr"/>
                      <a:r>
                        <a:rPr lang="en-US" sz="1400" b="1" dirty="0">
                          <a:effectLst/>
                        </a:rPr>
                        <a:t>Comm Living</a:t>
                      </a:r>
                      <a:endParaRPr lang="en-US" sz="1400" b="1" dirty="0"/>
                    </a:p>
                  </a:txBody>
                  <a:tcPr marL="22826" marR="22826" marT="15394" marB="7432" anchor="ctr"/>
                </a:tc>
                <a:tc>
                  <a:txBody>
                    <a:bodyPr/>
                    <a:lstStyle/>
                    <a:p>
                      <a:pPr marL="0" marR="0" algn="ctr">
                        <a:spcBef>
                          <a:spcPts val="0"/>
                        </a:spcBef>
                        <a:spcAft>
                          <a:spcPts val="0"/>
                        </a:spcAft>
                      </a:pPr>
                      <a:r>
                        <a:rPr lang="en-US" sz="1400" b="1" dirty="0">
                          <a:effectLst/>
                        </a:rPr>
                        <a:t>Total</a:t>
                      </a:r>
                      <a:endParaRPr lang="en-US" sz="1400" b="1" dirty="0">
                        <a:effectLst/>
                        <a:latin typeface="Times New Roman" panose="02020603050405020304" pitchFamily="18" charset="0"/>
                        <a:ea typeface="Times New Roman" panose="02020603050405020304" pitchFamily="18" charset="0"/>
                      </a:endParaRPr>
                    </a:p>
                  </a:txBody>
                  <a:tcPr marL="22826" marR="22826" marT="15394" marB="7432" anchor="ctr"/>
                </a:tc>
                <a:extLst>
                  <a:ext uri="{0D108BD9-81ED-4DB2-BD59-A6C34878D82A}">
                    <a16:rowId xmlns:a16="http://schemas.microsoft.com/office/drawing/2014/main" val="1169041815"/>
                  </a:ext>
                </a:extLst>
              </a:tr>
              <a:tr h="378436">
                <a:tc>
                  <a:txBody>
                    <a:bodyPr/>
                    <a:lstStyle/>
                    <a:p>
                      <a:pPr marL="0" marR="0">
                        <a:spcBef>
                          <a:spcPts val="0"/>
                        </a:spcBef>
                        <a:spcAft>
                          <a:spcPts val="0"/>
                        </a:spcAft>
                      </a:pPr>
                      <a:r>
                        <a:rPr lang="en-US" sz="1300" dirty="0">
                          <a:effectLst/>
                        </a:rPr>
                        <a:t>Could only afford through the AT program </a:t>
                      </a:r>
                      <a:endParaRPr lang="en-US" sz="1300" dirty="0">
                        <a:solidFill>
                          <a:srgbClr val="0070C0"/>
                        </a:solidFill>
                        <a:effectLst/>
                        <a:latin typeface="Times New Roman" panose="02020603050405020304" pitchFamily="18" charset="0"/>
                        <a:ea typeface="Times New Roman" panose="02020603050405020304" pitchFamily="18" charset="0"/>
                      </a:endParaRPr>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tc>
                  <a:txBody>
                    <a:bodyPr/>
                    <a:lstStyle/>
                    <a:p>
                      <a:endParaRPr lang="en-US" dirty="0"/>
                    </a:p>
                  </a:txBody>
                  <a:tcPr marL="22826" marR="22826" marT="15394" marB="7432"/>
                </a:tc>
                <a:tc>
                  <a:txBody>
                    <a:bodyPr/>
                    <a:lstStyle/>
                    <a:p>
                      <a:endParaRPr lang="en-US" dirty="0"/>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extLst>
                  <a:ext uri="{0D108BD9-81ED-4DB2-BD59-A6C34878D82A}">
                    <a16:rowId xmlns:a16="http://schemas.microsoft.com/office/drawing/2014/main" val="175058426"/>
                  </a:ext>
                </a:extLst>
              </a:tr>
              <a:tr h="328525">
                <a:tc>
                  <a:txBody>
                    <a:bodyPr/>
                    <a:lstStyle/>
                    <a:p>
                      <a:pPr marL="0" marR="0">
                        <a:spcBef>
                          <a:spcPts val="0"/>
                        </a:spcBef>
                        <a:spcAft>
                          <a:spcPts val="0"/>
                        </a:spcAft>
                      </a:pPr>
                      <a:r>
                        <a:rPr lang="en-US" sz="1300" dirty="0">
                          <a:effectLst/>
                        </a:rPr>
                        <a:t>AT only available through the AT program </a:t>
                      </a:r>
                      <a:endParaRPr lang="en-US" sz="1300" dirty="0">
                        <a:solidFill>
                          <a:srgbClr val="0070C0"/>
                        </a:solidFill>
                        <a:effectLst/>
                        <a:latin typeface="Times New Roman" panose="02020603050405020304" pitchFamily="18" charset="0"/>
                        <a:ea typeface="Times New Roman" panose="02020603050405020304" pitchFamily="18" charset="0"/>
                      </a:endParaRPr>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tc>
                  <a:txBody>
                    <a:bodyPr/>
                    <a:lstStyle/>
                    <a:p>
                      <a:endParaRPr lang="en-US"/>
                    </a:p>
                  </a:txBody>
                  <a:tcPr marL="22826" marR="22826" marT="15394" marB="7432"/>
                </a:tc>
                <a:tc>
                  <a:txBody>
                    <a:bodyPr/>
                    <a:lstStyle/>
                    <a:p>
                      <a:endParaRPr lang="en-US"/>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extLst>
                  <a:ext uri="{0D108BD9-81ED-4DB2-BD59-A6C34878D82A}">
                    <a16:rowId xmlns:a16="http://schemas.microsoft.com/office/drawing/2014/main" val="4046680053"/>
                  </a:ext>
                </a:extLst>
              </a:tr>
              <a:tr h="498928">
                <a:tc>
                  <a:txBody>
                    <a:bodyPr/>
                    <a:lstStyle/>
                    <a:p>
                      <a:pPr marL="0" marR="0">
                        <a:spcBef>
                          <a:spcPts val="0"/>
                        </a:spcBef>
                        <a:spcAft>
                          <a:spcPts val="0"/>
                        </a:spcAft>
                      </a:pPr>
                      <a:r>
                        <a:rPr lang="en-US" sz="1300" dirty="0">
                          <a:effectLst/>
                        </a:rPr>
                        <a:t>AT available through other programs but the system was too complex or wait time was too long </a:t>
                      </a:r>
                      <a:endParaRPr lang="en-US" sz="1300" dirty="0">
                        <a:solidFill>
                          <a:srgbClr val="FF0000"/>
                        </a:solidFill>
                        <a:effectLst/>
                        <a:latin typeface="Times New Roman" panose="02020603050405020304" pitchFamily="18" charset="0"/>
                        <a:ea typeface="Times New Roman" panose="02020603050405020304" pitchFamily="18" charset="0"/>
                      </a:endParaRPr>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tc>
                  <a:txBody>
                    <a:bodyPr/>
                    <a:lstStyle/>
                    <a:p>
                      <a:endParaRPr lang="en-US" dirty="0"/>
                    </a:p>
                  </a:txBody>
                  <a:tcPr marL="22826" marR="22826" marT="15394" marB="7432"/>
                </a:tc>
                <a:tc>
                  <a:txBody>
                    <a:bodyPr/>
                    <a:lstStyle/>
                    <a:p>
                      <a:endParaRPr lang="en-US"/>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extLst>
                  <a:ext uri="{0D108BD9-81ED-4DB2-BD59-A6C34878D82A}">
                    <a16:rowId xmlns:a16="http://schemas.microsoft.com/office/drawing/2014/main" val="1888039542"/>
                  </a:ext>
                </a:extLst>
              </a:tr>
              <a:tr h="268382">
                <a:tc>
                  <a:txBody>
                    <a:bodyPr/>
                    <a:lstStyle/>
                    <a:p>
                      <a:pPr marL="0" marR="0">
                        <a:spcBef>
                          <a:spcPts val="0"/>
                        </a:spcBef>
                        <a:spcAft>
                          <a:spcPts val="0"/>
                        </a:spcAft>
                      </a:pPr>
                      <a:r>
                        <a:rPr lang="en-US" sz="1300" dirty="0">
                          <a:effectLst/>
                        </a:rPr>
                        <a:t>None of the above</a:t>
                      </a:r>
                      <a:endParaRPr lang="en-US" sz="1300" dirty="0">
                        <a:solidFill>
                          <a:srgbClr val="FF0000"/>
                        </a:solidFill>
                        <a:effectLst/>
                        <a:latin typeface="Times New Roman" panose="02020603050405020304" pitchFamily="18" charset="0"/>
                        <a:ea typeface="Times New Roman" panose="02020603050405020304" pitchFamily="18" charset="0"/>
                      </a:endParaRPr>
                    </a:p>
                  </a:txBody>
                  <a:tcPr marL="22826" marR="22826" marT="15394" marB="7432"/>
                </a:tc>
                <a:tc>
                  <a:txBody>
                    <a:bodyPr/>
                    <a:lstStyle/>
                    <a:p>
                      <a:pPr marL="0" marR="0" algn="r">
                        <a:spcBef>
                          <a:spcPts val="0"/>
                        </a:spcBef>
                        <a:spcAft>
                          <a:spcPts val="0"/>
                        </a:spcAft>
                      </a:pPr>
                      <a:endParaRPr lang="en-US" sz="1300">
                        <a:effectLst/>
                        <a:latin typeface="Times New Roman" panose="02020603050405020304" pitchFamily="18" charset="0"/>
                        <a:ea typeface="Times New Roman" panose="02020603050405020304" pitchFamily="18" charset="0"/>
                      </a:endParaRPr>
                    </a:p>
                  </a:txBody>
                  <a:tcPr marL="22826" marR="22826" marT="15394" marB="7432"/>
                </a:tc>
                <a:tc>
                  <a:txBody>
                    <a:bodyPr/>
                    <a:lstStyle/>
                    <a:p>
                      <a:endParaRPr lang="en-US"/>
                    </a:p>
                  </a:txBody>
                  <a:tcPr marL="22826" marR="22826" marT="15394" marB="7432"/>
                </a:tc>
                <a:tc>
                  <a:txBody>
                    <a:bodyPr/>
                    <a:lstStyle/>
                    <a:p>
                      <a:endParaRPr lang="en-US"/>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extLst>
                  <a:ext uri="{0D108BD9-81ED-4DB2-BD59-A6C34878D82A}">
                    <a16:rowId xmlns:a16="http://schemas.microsoft.com/office/drawing/2014/main" val="860593249"/>
                  </a:ext>
                </a:extLst>
              </a:tr>
              <a:tr h="268382">
                <a:tc>
                  <a:txBody>
                    <a:bodyPr/>
                    <a:lstStyle/>
                    <a:p>
                      <a:pPr marL="0" marR="0">
                        <a:spcBef>
                          <a:spcPts val="0"/>
                        </a:spcBef>
                        <a:spcAft>
                          <a:spcPts val="0"/>
                        </a:spcAft>
                      </a:pPr>
                      <a:r>
                        <a:rPr lang="en-US" sz="1300" dirty="0">
                          <a:effectLst/>
                        </a:rPr>
                        <a:t>Non-respondent </a:t>
                      </a:r>
                      <a:endParaRPr lang="en-US" sz="1300" dirty="0">
                        <a:solidFill>
                          <a:srgbClr val="FF0000"/>
                        </a:solidFill>
                        <a:effectLst/>
                        <a:latin typeface="Times New Roman" panose="02020603050405020304" pitchFamily="18" charset="0"/>
                        <a:ea typeface="Times New Roman" panose="02020603050405020304" pitchFamily="18" charset="0"/>
                      </a:endParaRPr>
                    </a:p>
                  </a:txBody>
                  <a:tcPr marL="22826" marR="22826" marT="15394" marB="7432"/>
                </a:tc>
                <a:tc>
                  <a:txBody>
                    <a:bodyPr/>
                    <a:lstStyle/>
                    <a:p>
                      <a:pPr marL="0" marR="0" algn="r">
                        <a:spcBef>
                          <a:spcPts val="0"/>
                        </a:spcBef>
                        <a:spcAft>
                          <a:spcPts val="0"/>
                        </a:spcAft>
                      </a:pPr>
                      <a:endParaRPr lang="en-US" sz="1300">
                        <a:effectLst/>
                        <a:latin typeface="Times New Roman" panose="02020603050405020304" pitchFamily="18" charset="0"/>
                        <a:ea typeface="Times New Roman" panose="02020603050405020304" pitchFamily="18" charset="0"/>
                      </a:endParaRPr>
                    </a:p>
                  </a:txBody>
                  <a:tcPr marL="22826" marR="22826" marT="15394" marB="7432"/>
                </a:tc>
                <a:tc>
                  <a:txBody>
                    <a:bodyPr/>
                    <a:lstStyle/>
                    <a:p>
                      <a:endParaRPr lang="en-US"/>
                    </a:p>
                  </a:txBody>
                  <a:tcPr marL="22826" marR="22826" marT="15394" marB="7432"/>
                </a:tc>
                <a:tc>
                  <a:txBody>
                    <a:bodyPr/>
                    <a:lstStyle/>
                    <a:p>
                      <a:endParaRPr lang="en-US"/>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extLst>
                  <a:ext uri="{0D108BD9-81ED-4DB2-BD59-A6C34878D82A}">
                    <a16:rowId xmlns:a16="http://schemas.microsoft.com/office/drawing/2014/main" val="96609147"/>
                  </a:ext>
                </a:extLst>
              </a:tr>
              <a:tr h="268382">
                <a:tc>
                  <a:txBody>
                    <a:bodyPr/>
                    <a:lstStyle/>
                    <a:p>
                      <a:pPr marL="0" marR="0">
                        <a:spcBef>
                          <a:spcPts val="0"/>
                        </a:spcBef>
                        <a:spcAft>
                          <a:spcPts val="0"/>
                        </a:spcAft>
                      </a:pPr>
                      <a:r>
                        <a:rPr lang="en-US" sz="1300" dirty="0">
                          <a:effectLst/>
                        </a:rPr>
                        <a:t>Total</a:t>
                      </a: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tc>
                  <a:txBody>
                    <a:bodyPr/>
                    <a:lstStyle/>
                    <a:p>
                      <a:pPr marL="0" marR="0" algn="r">
                        <a:spcBef>
                          <a:spcPts val="0"/>
                        </a:spcBef>
                        <a:spcAft>
                          <a:spcPts val="0"/>
                        </a:spcAft>
                      </a:pPr>
                      <a:endParaRPr lang="en-US" sz="1300">
                        <a:effectLst/>
                        <a:latin typeface="Times New Roman" panose="02020603050405020304" pitchFamily="18" charset="0"/>
                        <a:ea typeface="Times New Roman" panose="02020603050405020304" pitchFamily="18" charset="0"/>
                      </a:endParaRPr>
                    </a:p>
                  </a:txBody>
                  <a:tcPr marL="22826" marR="22826" marT="15394" marB="7432"/>
                </a:tc>
                <a:tc>
                  <a:txBody>
                    <a:bodyPr/>
                    <a:lstStyle/>
                    <a:p>
                      <a:endParaRPr lang="en-US"/>
                    </a:p>
                  </a:txBody>
                  <a:tcPr marL="22826" marR="22826" marT="15394" marB="7432"/>
                </a:tc>
                <a:tc>
                  <a:txBody>
                    <a:bodyPr/>
                    <a:lstStyle/>
                    <a:p>
                      <a:endParaRPr lang="en-US"/>
                    </a:p>
                  </a:txBody>
                  <a:tcPr marL="22826" marR="22826" marT="15394" marB="7432"/>
                </a:tc>
                <a:tc>
                  <a:txBody>
                    <a:bodyPr/>
                    <a:lstStyle/>
                    <a:p>
                      <a:pPr marL="0" marR="0" algn="r">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22826" marR="22826" marT="15394" marB="7432"/>
                </a:tc>
                <a:extLst>
                  <a:ext uri="{0D108BD9-81ED-4DB2-BD59-A6C34878D82A}">
                    <a16:rowId xmlns:a16="http://schemas.microsoft.com/office/drawing/2014/main" val="2427135825"/>
                  </a:ext>
                </a:extLst>
              </a:tr>
              <a:tr h="253944">
                <a:tc>
                  <a:txBody>
                    <a:bodyPr/>
                    <a:lstStyle/>
                    <a:p>
                      <a:pPr marL="0" marR="0">
                        <a:spcBef>
                          <a:spcPts val="0"/>
                        </a:spcBef>
                        <a:spcAft>
                          <a:spcPts val="0"/>
                        </a:spcAft>
                      </a:pPr>
                      <a:r>
                        <a:rPr lang="en-US" sz="1300" dirty="0">
                          <a:effectLst/>
                        </a:rPr>
                        <a:t>Performance  </a:t>
                      </a:r>
                      <a:endParaRPr lang="en-US" sz="1300" dirty="0">
                        <a:effectLst/>
                        <a:latin typeface="+mn-lt"/>
                        <a:ea typeface="Times New Roman" panose="02020603050405020304" pitchFamily="18" charset="0"/>
                      </a:endParaRPr>
                    </a:p>
                  </a:txBody>
                  <a:tcPr marL="22826" marR="22826" marT="15394" marB="7432"/>
                </a:tc>
                <a:tc>
                  <a:txBody>
                    <a:bodyPr/>
                    <a:lstStyle/>
                    <a:p>
                      <a:pPr marL="0" marR="0" algn="ctr">
                        <a:spcBef>
                          <a:spcPts val="0"/>
                        </a:spcBef>
                        <a:spcAft>
                          <a:spcPts val="0"/>
                        </a:spcAft>
                      </a:pPr>
                      <a:r>
                        <a:rPr lang="en-US" sz="1300" dirty="0">
                          <a:effectLst/>
                        </a:rPr>
                        <a:t>Same %</a:t>
                      </a:r>
                      <a:endParaRPr lang="en-US" sz="1300" dirty="0">
                        <a:effectLst/>
                        <a:latin typeface="+mn-lt"/>
                        <a:ea typeface="Times New Roman" panose="02020603050405020304" pitchFamily="18" charset="0"/>
                      </a:endParaRPr>
                    </a:p>
                  </a:txBody>
                  <a:tcPr marL="22826" marR="22826" marT="15394" marB="7432"/>
                </a:tc>
                <a:tc>
                  <a:txBody>
                    <a:bodyPr/>
                    <a:lstStyle/>
                    <a:p>
                      <a:pPr algn="ctr"/>
                      <a:r>
                        <a:rPr lang="en-US" sz="1300" dirty="0">
                          <a:effectLst/>
                        </a:rPr>
                        <a:t>Same %</a:t>
                      </a:r>
                      <a:endParaRPr lang="en-US" dirty="0"/>
                    </a:p>
                  </a:txBody>
                  <a:tcPr marL="22826" marR="22826" marT="15394" marB="7432"/>
                </a:tc>
                <a:tc>
                  <a:txBody>
                    <a:bodyPr/>
                    <a:lstStyle/>
                    <a:p>
                      <a:pPr algn="ctr"/>
                      <a:r>
                        <a:rPr lang="en-US" sz="1300" dirty="0">
                          <a:effectLst/>
                        </a:rPr>
                        <a:t>Same %</a:t>
                      </a:r>
                      <a:endParaRPr lang="en-US" dirty="0"/>
                    </a:p>
                  </a:txBody>
                  <a:tcPr marL="22826" marR="22826" marT="15394" marB="7432"/>
                </a:tc>
                <a:tc>
                  <a:txBody>
                    <a:bodyPr/>
                    <a:lstStyle/>
                    <a:p>
                      <a:pPr marL="0" marR="0" algn="ctr">
                        <a:spcBef>
                          <a:spcPts val="0"/>
                        </a:spcBef>
                        <a:spcAft>
                          <a:spcPts val="0"/>
                        </a:spcAft>
                      </a:pPr>
                      <a:r>
                        <a:rPr lang="en-US" sz="1300" dirty="0">
                          <a:effectLst/>
                        </a:rPr>
                        <a:t>New % </a:t>
                      </a:r>
                      <a:endParaRPr lang="en-US" sz="1300" b="1" dirty="0">
                        <a:effectLst/>
                        <a:latin typeface="+mn-lt"/>
                        <a:ea typeface="Times New Roman" panose="02020603050405020304" pitchFamily="18" charset="0"/>
                      </a:endParaRPr>
                    </a:p>
                  </a:txBody>
                  <a:tcPr marL="22826" marR="22826" marT="15394" marB="7432"/>
                </a:tc>
                <a:extLst>
                  <a:ext uri="{0D108BD9-81ED-4DB2-BD59-A6C34878D82A}">
                    <a16:rowId xmlns:a16="http://schemas.microsoft.com/office/drawing/2014/main" val="1245263768"/>
                  </a:ext>
                </a:extLst>
              </a:tr>
              <a:tr h="224773">
                <a:tc>
                  <a:txBody>
                    <a:bodyPr/>
                    <a:lstStyle/>
                    <a:p>
                      <a:pPr marL="0" marR="0">
                        <a:spcBef>
                          <a:spcPts val="0"/>
                        </a:spcBef>
                        <a:spcAft>
                          <a:spcPts val="0"/>
                        </a:spcAft>
                      </a:pPr>
                      <a:r>
                        <a:rPr lang="en-US" sz="1300" dirty="0">
                          <a:effectLst/>
                        </a:rPr>
                        <a:t>ACL Performance Target</a:t>
                      </a:r>
                      <a:endParaRPr lang="en-US" sz="1300" dirty="0">
                        <a:effectLst/>
                        <a:latin typeface="+mn-lt"/>
                        <a:ea typeface="Times New Roman" panose="02020603050405020304" pitchFamily="18" charset="0"/>
                      </a:endParaRPr>
                    </a:p>
                  </a:txBody>
                  <a:tcPr marL="22826" marR="22826" marT="15394" marB="7432"/>
                </a:tc>
                <a:tc>
                  <a:txBody>
                    <a:bodyPr/>
                    <a:lstStyle/>
                    <a:p>
                      <a:pPr marL="0" marR="0" algn="ctr">
                        <a:spcBef>
                          <a:spcPts val="0"/>
                        </a:spcBef>
                        <a:spcAft>
                          <a:spcPts val="0"/>
                        </a:spcAft>
                      </a:pPr>
                      <a:endParaRPr lang="en-US" sz="1400" dirty="0">
                        <a:effectLst/>
                        <a:latin typeface="+mn-lt"/>
                        <a:ea typeface="Times New Roman" panose="02020603050405020304" pitchFamily="18" charset="0"/>
                      </a:endParaRPr>
                    </a:p>
                  </a:txBody>
                  <a:tcPr marL="22826" marR="22826" marT="15394" marB="7432"/>
                </a:tc>
                <a:tc>
                  <a:txBody>
                    <a:bodyPr/>
                    <a:lstStyle/>
                    <a:p>
                      <a:endParaRPr lang="en-US"/>
                    </a:p>
                  </a:txBody>
                  <a:tcPr marL="22826" marR="22826" marT="15394" marB="7432"/>
                </a:tc>
                <a:tc>
                  <a:txBody>
                    <a:bodyPr/>
                    <a:lstStyle/>
                    <a:p>
                      <a:endParaRPr lang="en-US"/>
                    </a:p>
                  </a:txBody>
                  <a:tcPr marL="22826" marR="22826" marT="15394" marB="7432"/>
                </a:tc>
                <a:tc>
                  <a:txBody>
                    <a:bodyPr/>
                    <a:lstStyle/>
                    <a:p>
                      <a:pPr marL="0" marR="0" algn="ctr">
                        <a:spcBef>
                          <a:spcPts val="0"/>
                        </a:spcBef>
                        <a:spcAft>
                          <a:spcPts val="0"/>
                        </a:spcAft>
                      </a:pPr>
                      <a:r>
                        <a:rPr lang="en-US" sz="1400" b="1" dirty="0">
                          <a:effectLst/>
                        </a:rPr>
                        <a:t>85%</a:t>
                      </a:r>
                      <a:endParaRPr lang="en-US" sz="1400" b="1" dirty="0">
                        <a:effectLst/>
                        <a:latin typeface="+mn-lt"/>
                        <a:ea typeface="Times New Roman" panose="02020603050405020304" pitchFamily="18" charset="0"/>
                      </a:endParaRPr>
                    </a:p>
                  </a:txBody>
                  <a:tcPr marL="22826" marR="22826" marT="15394" marB="7432"/>
                </a:tc>
                <a:extLst>
                  <a:ext uri="{0D108BD9-81ED-4DB2-BD59-A6C34878D82A}">
                    <a16:rowId xmlns:a16="http://schemas.microsoft.com/office/drawing/2014/main" val="4203809703"/>
                  </a:ext>
                </a:extLst>
              </a:tr>
              <a:tr h="224773">
                <a:tc>
                  <a:txBody>
                    <a:bodyPr/>
                    <a:lstStyle/>
                    <a:p>
                      <a:pPr marL="0" marR="0">
                        <a:spcBef>
                          <a:spcPts val="0"/>
                        </a:spcBef>
                        <a:spcAft>
                          <a:spcPts val="0"/>
                        </a:spcAft>
                      </a:pPr>
                      <a:r>
                        <a:rPr lang="en-US" sz="1300" dirty="0">
                          <a:effectLst/>
                        </a:rPr>
                        <a:t>Met/Not Met</a:t>
                      </a:r>
                      <a:endParaRPr lang="en-US" sz="1300" dirty="0">
                        <a:effectLst/>
                        <a:latin typeface="+mn-lt"/>
                        <a:ea typeface="Times New Roman" panose="02020603050405020304" pitchFamily="18" charset="0"/>
                      </a:endParaRPr>
                    </a:p>
                  </a:txBody>
                  <a:tcPr marL="22826" marR="22826" marT="15394" marB="7432"/>
                </a:tc>
                <a:tc>
                  <a:txBody>
                    <a:bodyPr/>
                    <a:lstStyle/>
                    <a:p>
                      <a:pPr marL="0" marR="0" algn="ctr">
                        <a:spcBef>
                          <a:spcPts val="0"/>
                        </a:spcBef>
                        <a:spcAft>
                          <a:spcPts val="0"/>
                        </a:spcAft>
                      </a:pPr>
                      <a:endParaRPr lang="en-US" sz="1400" dirty="0">
                        <a:effectLst/>
                        <a:latin typeface="+mn-lt"/>
                        <a:ea typeface="Times New Roman" panose="02020603050405020304" pitchFamily="18" charset="0"/>
                      </a:endParaRPr>
                    </a:p>
                  </a:txBody>
                  <a:tcPr marL="22826" marR="22826" marT="15394" marB="7432"/>
                </a:tc>
                <a:tc>
                  <a:txBody>
                    <a:bodyPr/>
                    <a:lstStyle/>
                    <a:p>
                      <a:endParaRPr lang="en-US" dirty="0"/>
                    </a:p>
                  </a:txBody>
                  <a:tcPr marL="22826" marR="22826" marT="15394" marB="7432"/>
                </a:tc>
                <a:tc>
                  <a:txBody>
                    <a:bodyPr/>
                    <a:lstStyle/>
                    <a:p>
                      <a:endParaRPr lang="en-US" dirty="0"/>
                    </a:p>
                  </a:txBody>
                  <a:tcPr marL="22826" marR="22826" marT="15394" marB="743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rPr>
                        <a:t>Met/Not</a:t>
                      </a:r>
                      <a:endParaRPr lang="en-US" sz="1400" b="1" dirty="0">
                        <a:effectLst/>
                        <a:latin typeface="+mn-lt"/>
                        <a:ea typeface="Times New Roman" panose="02020603050405020304" pitchFamily="18" charset="0"/>
                      </a:endParaRPr>
                    </a:p>
                  </a:txBody>
                  <a:tcPr marL="22826" marR="22826" marT="15394" marB="7432"/>
                </a:tc>
                <a:extLst>
                  <a:ext uri="{0D108BD9-81ED-4DB2-BD59-A6C34878D82A}">
                    <a16:rowId xmlns:a16="http://schemas.microsoft.com/office/drawing/2014/main" val="4228268555"/>
                  </a:ext>
                </a:extLst>
              </a:tr>
            </a:tbl>
          </a:graphicData>
        </a:graphic>
      </p:graphicFrame>
    </p:spTree>
    <p:extLst>
      <p:ext uri="{BB962C8B-B14F-4D97-AF65-F5344CB8AC3E}">
        <p14:creationId xmlns:p14="http://schemas.microsoft.com/office/powerpoint/2010/main" val="443334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82050" cy="1066800"/>
          </a:xfrm>
        </p:spPr>
        <p:txBody>
          <a:bodyPr>
            <a:noAutofit/>
          </a:bodyPr>
          <a:lstStyle/>
          <a:p>
            <a:pPr algn="ctr">
              <a:spcBef>
                <a:spcPts val="600"/>
              </a:spcBef>
              <a:spcAft>
                <a:spcPts val="1200"/>
              </a:spcAft>
            </a:pPr>
            <a:r>
              <a:rPr lang="en-US" sz="3400" b="1" cap="none" dirty="0">
                <a:solidFill>
                  <a:srgbClr val="0070C0"/>
                </a:solidFill>
                <a:latin typeface="+mn-lt"/>
              </a:rPr>
              <a:t>Proposed Update</a:t>
            </a:r>
            <a:br>
              <a:rPr lang="en-US" sz="3400" b="1" cap="none" dirty="0">
                <a:solidFill>
                  <a:srgbClr val="0070C0"/>
                </a:solidFill>
                <a:latin typeface="+mn-lt"/>
              </a:rPr>
            </a:br>
            <a:r>
              <a:rPr lang="en-US" sz="3400" b="1" cap="none" dirty="0">
                <a:solidFill>
                  <a:srgbClr val="0070C0"/>
                </a:solidFill>
                <a:latin typeface="+mn-lt"/>
              </a:rPr>
              <a:t>Access Performance Measure</a:t>
            </a:r>
          </a:p>
        </p:txBody>
      </p:sp>
      <p:sp>
        <p:nvSpPr>
          <p:cNvPr id="3" name="Content Placeholder 2"/>
          <p:cNvSpPr>
            <a:spLocks noGrp="1"/>
          </p:cNvSpPr>
          <p:nvPr>
            <p:ph idx="1"/>
          </p:nvPr>
        </p:nvSpPr>
        <p:spPr>
          <a:xfrm>
            <a:off x="190500" y="1447800"/>
            <a:ext cx="8705850" cy="1460315"/>
          </a:xfrm>
        </p:spPr>
        <p:txBody>
          <a:bodyPr>
            <a:noAutofit/>
          </a:bodyPr>
          <a:lstStyle/>
          <a:p>
            <a:pPr marL="342900" indent="-342900">
              <a:spcBef>
                <a:spcPts val="0"/>
              </a:spcBef>
              <a:buFont typeface="Arial" panose="020B0604020202020204" pitchFamily="34" charset="0"/>
              <a:buChar char="•"/>
            </a:pPr>
            <a:r>
              <a:rPr lang="en-US" sz="2400" b="0" dirty="0"/>
              <a:t>Maintain current area calculations &amp; eliminate 70% targets</a:t>
            </a:r>
          </a:p>
          <a:p>
            <a:pPr marL="342900" indent="-342900">
              <a:spcBef>
                <a:spcPts val="0"/>
              </a:spcBef>
              <a:buFont typeface="Arial" panose="020B0604020202020204" pitchFamily="34" charset="0"/>
              <a:buChar char="•"/>
            </a:pPr>
            <a:r>
              <a:rPr lang="en-US" sz="2400" b="0" dirty="0"/>
              <a:t>Add new overall calculation for ACL target = 90% </a:t>
            </a:r>
          </a:p>
          <a:p>
            <a:pPr marL="800100" lvl="1" indent="-342900">
              <a:spcBef>
                <a:spcPts val="0"/>
              </a:spcBef>
            </a:pPr>
            <a:r>
              <a:rPr lang="en-US" dirty="0"/>
              <a:t>Positive decision-making through State AT Program</a:t>
            </a:r>
            <a:r>
              <a:rPr lang="en-US" sz="2800" b="0" dirty="0"/>
              <a:t> </a:t>
            </a:r>
          </a:p>
        </p:txBody>
      </p:sp>
      <p:graphicFrame>
        <p:nvGraphicFramePr>
          <p:cNvPr id="5" name="Table 4">
            <a:extLst>
              <a:ext uri="{FF2B5EF4-FFF2-40B4-BE49-F238E27FC236}">
                <a16:creationId xmlns:a16="http://schemas.microsoft.com/office/drawing/2014/main" id="{1CF2589C-F9A6-470C-AFF3-0A80470676D5}"/>
              </a:ext>
            </a:extLst>
          </p:cNvPr>
          <p:cNvGraphicFramePr>
            <a:graphicFrameLocks noGrp="1"/>
          </p:cNvGraphicFramePr>
          <p:nvPr>
            <p:extLst>
              <p:ext uri="{D42A27DB-BD31-4B8C-83A1-F6EECF244321}">
                <p14:modId xmlns:p14="http://schemas.microsoft.com/office/powerpoint/2010/main" val="3576568315"/>
              </p:ext>
            </p:extLst>
          </p:nvPr>
        </p:nvGraphicFramePr>
        <p:xfrm>
          <a:off x="533400" y="3048000"/>
          <a:ext cx="7696200" cy="3172910"/>
        </p:xfrm>
        <a:graphic>
          <a:graphicData uri="http://schemas.openxmlformats.org/drawingml/2006/table">
            <a:tbl>
              <a:tblPr firstRow="1" firstCol="1" bandRow="1" bandCol="1">
                <a:tableStyleId>{5940675A-B579-460E-94D1-54222C63F5DA}</a:tableStyleId>
              </a:tblPr>
              <a:tblGrid>
                <a:gridCol w="2810954">
                  <a:extLst>
                    <a:ext uri="{9D8B030D-6E8A-4147-A177-3AD203B41FA5}">
                      <a16:colId xmlns:a16="http://schemas.microsoft.com/office/drawing/2014/main" val="632638731"/>
                    </a:ext>
                  </a:extLst>
                </a:gridCol>
                <a:gridCol w="999046">
                  <a:extLst>
                    <a:ext uri="{9D8B030D-6E8A-4147-A177-3AD203B41FA5}">
                      <a16:colId xmlns:a16="http://schemas.microsoft.com/office/drawing/2014/main" val="2887005936"/>
                    </a:ext>
                  </a:extLst>
                </a:gridCol>
                <a:gridCol w="1219200">
                  <a:extLst>
                    <a:ext uri="{9D8B030D-6E8A-4147-A177-3AD203B41FA5}">
                      <a16:colId xmlns:a16="http://schemas.microsoft.com/office/drawing/2014/main" val="2602651386"/>
                    </a:ext>
                  </a:extLst>
                </a:gridCol>
                <a:gridCol w="1752600">
                  <a:extLst>
                    <a:ext uri="{9D8B030D-6E8A-4147-A177-3AD203B41FA5}">
                      <a16:colId xmlns:a16="http://schemas.microsoft.com/office/drawing/2014/main" val="1130742487"/>
                    </a:ext>
                  </a:extLst>
                </a:gridCol>
                <a:gridCol w="914400">
                  <a:extLst>
                    <a:ext uri="{9D8B030D-6E8A-4147-A177-3AD203B41FA5}">
                      <a16:colId xmlns:a16="http://schemas.microsoft.com/office/drawing/2014/main" val="1391151881"/>
                    </a:ext>
                  </a:extLst>
                </a:gridCol>
              </a:tblGrid>
              <a:tr h="474795">
                <a:tc>
                  <a:txBody>
                    <a:bodyPr/>
                    <a:lstStyle/>
                    <a:p>
                      <a:pPr marL="0" marR="0" algn="ctr">
                        <a:spcBef>
                          <a:spcPts val="0"/>
                        </a:spcBef>
                        <a:spcAft>
                          <a:spcPts val="0"/>
                        </a:spcAft>
                        <a:tabLst>
                          <a:tab pos="2743200" algn="l"/>
                        </a:tabLst>
                      </a:pPr>
                      <a:r>
                        <a:rPr lang="en-US" sz="1400" b="1" dirty="0">
                          <a:effectLst/>
                        </a:rPr>
                        <a:t>Response</a:t>
                      </a:r>
                      <a:endParaRPr lang="en-US" sz="1400" b="1" dirty="0">
                        <a:effectLst/>
                        <a:latin typeface="+mn-lt"/>
                        <a:ea typeface="Times New Roman" panose="02020603050405020304" pitchFamily="18" charset="0"/>
                      </a:endParaRPr>
                    </a:p>
                  </a:txBody>
                  <a:tcPr marL="27305" marR="27305" marT="18415" marB="8890" anchor="ctr"/>
                </a:tc>
                <a:tc>
                  <a:txBody>
                    <a:bodyPr/>
                    <a:lstStyle/>
                    <a:p>
                      <a:pPr marL="0" marR="0" algn="ctr">
                        <a:spcBef>
                          <a:spcPts val="0"/>
                        </a:spcBef>
                        <a:spcAft>
                          <a:spcPts val="0"/>
                        </a:spcAft>
                        <a:tabLst>
                          <a:tab pos="2743200" algn="l"/>
                        </a:tabLst>
                      </a:pPr>
                      <a:r>
                        <a:rPr lang="en-US" sz="1400" b="1" dirty="0">
                          <a:effectLst/>
                        </a:rPr>
                        <a:t>Education</a:t>
                      </a:r>
                      <a:endParaRPr lang="en-US" sz="1400" b="1" dirty="0">
                        <a:effectLst/>
                        <a:latin typeface="+mn-lt"/>
                        <a:ea typeface="Times New Roman" panose="02020603050405020304" pitchFamily="18" charset="0"/>
                      </a:endParaRPr>
                    </a:p>
                  </a:txBody>
                  <a:tcPr marL="27305" marR="27305" marT="18415" marB="8890" anchor="ctr"/>
                </a:tc>
                <a:tc>
                  <a:txBody>
                    <a:bodyPr/>
                    <a:lstStyle/>
                    <a:p>
                      <a:pPr marL="0" marR="0" algn="ctr">
                        <a:spcBef>
                          <a:spcPts val="0"/>
                        </a:spcBef>
                        <a:spcAft>
                          <a:spcPts val="0"/>
                        </a:spcAft>
                        <a:tabLst>
                          <a:tab pos="2743200" algn="l"/>
                        </a:tabLst>
                      </a:pPr>
                      <a:r>
                        <a:rPr lang="en-US" sz="1400" b="1" dirty="0">
                          <a:effectLst/>
                        </a:rPr>
                        <a:t>Employment</a:t>
                      </a:r>
                      <a:endParaRPr lang="en-US" sz="1400" b="1" dirty="0">
                        <a:effectLst/>
                        <a:latin typeface="+mn-lt"/>
                        <a:ea typeface="Times New Roman" panose="02020603050405020304" pitchFamily="18" charset="0"/>
                      </a:endParaRPr>
                    </a:p>
                  </a:txBody>
                  <a:tcPr marL="27305" marR="27305" marT="18415" marB="8890" anchor="ctr"/>
                </a:tc>
                <a:tc>
                  <a:txBody>
                    <a:bodyPr/>
                    <a:lstStyle/>
                    <a:p>
                      <a:pPr algn="ctr"/>
                      <a:r>
                        <a:rPr lang="en-US" sz="1400" b="1" dirty="0">
                          <a:effectLst/>
                        </a:rPr>
                        <a:t>Community Living</a:t>
                      </a:r>
                      <a:endParaRPr lang="en-US" b="1" dirty="0"/>
                    </a:p>
                  </a:txBody>
                  <a:tcPr marL="27305" marR="27305" marT="18415" marB="8890" anchor="ctr"/>
                </a:tc>
                <a:tc>
                  <a:txBody>
                    <a:bodyPr/>
                    <a:lstStyle/>
                    <a:p>
                      <a:pPr marL="0" marR="0" algn="ctr">
                        <a:spcBef>
                          <a:spcPts val="0"/>
                        </a:spcBef>
                        <a:spcAft>
                          <a:spcPts val="0"/>
                        </a:spcAft>
                        <a:tabLst>
                          <a:tab pos="2743200" algn="l"/>
                        </a:tabLst>
                      </a:pPr>
                      <a:r>
                        <a:rPr lang="en-US" sz="1400" b="1" dirty="0">
                          <a:effectLst/>
                        </a:rPr>
                        <a:t>Total</a:t>
                      </a:r>
                      <a:endParaRPr lang="en-US" sz="1400" b="1" dirty="0">
                        <a:effectLst/>
                        <a:latin typeface="+mn-lt"/>
                        <a:ea typeface="Times New Roman" panose="02020603050405020304" pitchFamily="18" charset="0"/>
                      </a:endParaRPr>
                    </a:p>
                  </a:txBody>
                  <a:tcPr marL="27305" marR="27305" marT="18415" marB="8890" anchor="ctr"/>
                </a:tc>
                <a:extLst>
                  <a:ext uri="{0D108BD9-81ED-4DB2-BD59-A6C34878D82A}">
                    <a16:rowId xmlns:a16="http://schemas.microsoft.com/office/drawing/2014/main" val="475750248"/>
                  </a:ext>
                </a:extLst>
              </a:tr>
              <a:tr h="411319">
                <a:tc>
                  <a:txBody>
                    <a:bodyPr/>
                    <a:lstStyle/>
                    <a:p>
                      <a:pPr marL="0" marR="0">
                        <a:spcBef>
                          <a:spcPts val="0"/>
                        </a:spcBef>
                        <a:spcAft>
                          <a:spcPts val="0"/>
                        </a:spcAft>
                        <a:tabLst>
                          <a:tab pos="2743200" algn="l"/>
                        </a:tabLst>
                      </a:pPr>
                      <a:r>
                        <a:rPr lang="en-US" sz="1400" dirty="0">
                          <a:effectLst/>
                        </a:rPr>
                        <a:t>Decided that an AT device/service will meet needs </a:t>
                      </a:r>
                      <a:endParaRPr lang="en-US" sz="1400" dirty="0">
                        <a:solidFill>
                          <a:srgbClr val="0070C0"/>
                        </a:solidFill>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tabLst>
                          <a:tab pos="2743200" algn="l"/>
                        </a:tabLst>
                      </a:pPr>
                      <a:endParaRPr lang="en-US" sz="1400" dirty="0">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tc>
                  <a:txBody>
                    <a:bodyPr/>
                    <a:lstStyle/>
                    <a:p>
                      <a:endParaRPr lang="en-US"/>
                    </a:p>
                  </a:txBody>
                  <a:tcPr marL="27305" marR="27305" marT="18415" marB="8890"/>
                </a:tc>
                <a:tc>
                  <a:txBody>
                    <a:bodyPr/>
                    <a:lstStyle/>
                    <a:p>
                      <a:pPr marL="0" marR="0" algn="r">
                        <a:spcBef>
                          <a:spcPts val="0"/>
                        </a:spcBef>
                        <a:spcAft>
                          <a:spcPts val="0"/>
                        </a:spcAft>
                      </a:pPr>
                      <a:endParaRPr lang="en-US" sz="1400">
                        <a:effectLst/>
                        <a:latin typeface="+mn-lt"/>
                        <a:ea typeface="Times New Roman" panose="02020603050405020304" pitchFamily="18" charset="0"/>
                      </a:endParaRPr>
                    </a:p>
                  </a:txBody>
                  <a:tcPr marL="27305" marR="27305" marT="18415" marB="8890"/>
                </a:tc>
                <a:extLst>
                  <a:ext uri="{0D108BD9-81ED-4DB2-BD59-A6C34878D82A}">
                    <a16:rowId xmlns:a16="http://schemas.microsoft.com/office/drawing/2014/main" val="1189961463"/>
                  </a:ext>
                </a:extLst>
              </a:tr>
              <a:tr h="411319">
                <a:tc>
                  <a:txBody>
                    <a:bodyPr/>
                    <a:lstStyle/>
                    <a:p>
                      <a:pPr marL="0" marR="0">
                        <a:spcBef>
                          <a:spcPts val="0"/>
                        </a:spcBef>
                        <a:spcAft>
                          <a:spcPts val="0"/>
                        </a:spcAft>
                        <a:tabLst>
                          <a:tab pos="2743200" algn="l"/>
                        </a:tabLst>
                      </a:pPr>
                      <a:r>
                        <a:rPr lang="en-US" sz="1400" dirty="0">
                          <a:effectLst/>
                        </a:rPr>
                        <a:t>Decided that an AT device/service will not meet needs </a:t>
                      </a:r>
                      <a:endParaRPr lang="en-US" sz="1400" dirty="0">
                        <a:solidFill>
                          <a:srgbClr val="0070C0"/>
                        </a:solidFill>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tabLst>
                          <a:tab pos="2743200" algn="l"/>
                        </a:tabLst>
                      </a:pPr>
                      <a:endParaRPr lang="en-US" sz="1400">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tc>
                  <a:txBody>
                    <a:bodyPr/>
                    <a:lstStyle/>
                    <a:p>
                      <a:endParaRPr lang="en-US"/>
                    </a:p>
                  </a:txBody>
                  <a:tcPr marL="27305" marR="27305" marT="18415" marB="8890"/>
                </a:tc>
                <a:tc>
                  <a:txBody>
                    <a:bodyPr/>
                    <a:lstStyle/>
                    <a:p>
                      <a:pPr marL="0" marR="0" algn="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extLst>
                  <a:ext uri="{0D108BD9-81ED-4DB2-BD59-A6C34878D82A}">
                    <a16:rowId xmlns:a16="http://schemas.microsoft.com/office/drawing/2014/main" val="3274676457"/>
                  </a:ext>
                </a:extLst>
              </a:tr>
              <a:tr h="281940">
                <a:tc>
                  <a:txBody>
                    <a:bodyPr/>
                    <a:lstStyle/>
                    <a:p>
                      <a:pPr marL="0" marR="0">
                        <a:spcBef>
                          <a:spcPts val="0"/>
                        </a:spcBef>
                        <a:spcAft>
                          <a:spcPts val="0"/>
                        </a:spcAft>
                        <a:tabLst>
                          <a:tab pos="2743200" algn="l"/>
                        </a:tabLst>
                      </a:pPr>
                      <a:r>
                        <a:rPr lang="en-US" sz="1400" dirty="0">
                          <a:effectLst/>
                        </a:rPr>
                        <a:t>Have not made a decision</a:t>
                      </a:r>
                      <a:endParaRPr lang="en-US" sz="1400" dirty="0">
                        <a:solidFill>
                          <a:srgbClr val="FF0000"/>
                        </a:solidFill>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tabLst>
                          <a:tab pos="2743200" algn="l"/>
                        </a:tabLst>
                      </a:pPr>
                      <a:endParaRPr lang="en-US" sz="1400">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tc>
                  <a:txBody>
                    <a:bodyPr/>
                    <a:lstStyle/>
                    <a:p>
                      <a:endParaRPr lang="en-US"/>
                    </a:p>
                  </a:txBody>
                  <a:tcPr marL="27305" marR="27305" marT="18415" marB="8890"/>
                </a:tc>
                <a:tc>
                  <a:txBody>
                    <a:bodyPr/>
                    <a:lstStyle/>
                    <a:p>
                      <a:pPr marL="0" marR="0" algn="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extLst>
                  <a:ext uri="{0D108BD9-81ED-4DB2-BD59-A6C34878D82A}">
                    <a16:rowId xmlns:a16="http://schemas.microsoft.com/office/drawing/2014/main" val="1090586923"/>
                  </a:ext>
                </a:extLst>
              </a:tr>
              <a:tr h="230188">
                <a:tc>
                  <a:txBody>
                    <a:bodyPr/>
                    <a:lstStyle/>
                    <a:p>
                      <a:pPr marL="0" marR="0">
                        <a:spcBef>
                          <a:spcPts val="0"/>
                        </a:spcBef>
                        <a:spcAft>
                          <a:spcPts val="0"/>
                        </a:spcAft>
                        <a:tabLst>
                          <a:tab pos="2743200" algn="l"/>
                        </a:tabLst>
                      </a:pPr>
                      <a:r>
                        <a:rPr lang="en-US" sz="1400" dirty="0">
                          <a:effectLst/>
                        </a:rPr>
                        <a:t>Non-respondent </a:t>
                      </a:r>
                      <a:endParaRPr lang="en-US" sz="1400" dirty="0">
                        <a:solidFill>
                          <a:srgbClr val="FF0000"/>
                        </a:solidFill>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tabLst>
                          <a:tab pos="2743200" algn="l"/>
                        </a:tabLst>
                      </a:pPr>
                      <a:endParaRPr lang="en-US" sz="1400">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pPr>
                      <a:endParaRPr lang="en-US" sz="1400">
                        <a:effectLst/>
                        <a:latin typeface="+mn-lt"/>
                        <a:ea typeface="Times New Roman" panose="02020603050405020304" pitchFamily="18" charset="0"/>
                      </a:endParaRPr>
                    </a:p>
                  </a:txBody>
                  <a:tcPr marL="27305" marR="27305" marT="18415" marB="8890"/>
                </a:tc>
                <a:tc>
                  <a:txBody>
                    <a:bodyPr/>
                    <a:lstStyle/>
                    <a:p>
                      <a:endParaRPr lang="en-US"/>
                    </a:p>
                  </a:txBody>
                  <a:tcPr marL="27305" marR="27305" marT="18415" marB="8890"/>
                </a:tc>
                <a:tc>
                  <a:txBody>
                    <a:bodyPr/>
                    <a:lstStyle/>
                    <a:p>
                      <a:pPr marL="0" marR="0" algn="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extLst>
                  <a:ext uri="{0D108BD9-81ED-4DB2-BD59-A6C34878D82A}">
                    <a16:rowId xmlns:a16="http://schemas.microsoft.com/office/drawing/2014/main" val="2245978187"/>
                  </a:ext>
                </a:extLst>
              </a:tr>
              <a:tr h="230188">
                <a:tc>
                  <a:txBody>
                    <a:bodyPr/>
                    <a:lstStyle/>
                    <a:p>
                      <a:pPr marL="0" marR="0">
                        <a:spcBef>
                          <a:spcPts val="0"/>
                        </a:spcBef>
                        <a:spcAft>
                          <a:spcPts val="0"/>
                        </a:spcAft>
                        <a:tabLst>
                          <a:tab pos="2743200" algn="l"/>
                        </a:tabLst>
                      </a:pPr>
                      <a:r>
                        <a:rPr lang="en-US" sz="1400" dirty="0">
                          <a:effectLst/>
                        </a:rPr>
                        <a:t>Total</a:t>
                      </a:r>
                      <a:endParaRPr lang="en-US" sz="1400" dirty="0">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tabLst>
                          <a:tab pos="2743200" algn="l"/>
                        </a:tabLst>
                      </a:pPr>
                      <a:endParaRPr lang="en-US" sz="1400">
                        <a:effectLst/>
                        <a:latin typeface="+mn-lt"/>
                        <a:ea typeface="Times New Roman" panose="02020603050405020304" pitchFamily="18" charset="0"/>
                      </a:endParaRPr>
                    </a:p>
                  </a:txBody>
                  <a:tcPr marL="27305" marR="27305" marT="18415" marB="8890"/>
                </a:tc>
                <a:tc>
                  <a:txBody>
                    <a:bodyPr/>
                    <a:lstStyle/>
                    <a:p>
                      <a:pPr marL="0" marR="0" algn="r">
                        <a:spcBef>
                          <a:spcPts val="0"/>
                        </a:spcBef>
                        <a:spcAft>
                          <a:spcPts val="0"/>
                        </a:spcAft>
                      </a:pPr>
                      <a:endParaRPr lang="en-US" sz="1400">
                        <a:effectLst/>
                        <a:latin typeface="+mn-lt"/>
                        <a:ea typeface="Times New Roman" panose="02020603050405020304" pitchFamily="18" charset="0"/>
                      </a:endParaRPr>
                    </a:p>
                  </a:txBody>
                  <a:tcPr marL="27305" marR="27305" marT="18415" marB="8890"/>
                </a:tc>
                <a:tc>
                  <a:txBody>
                    <a:bodyPr/>
                    <a:lstStyle/>
                    <a:p>
                      <a:endParaRPr lang="en-US"/>
                    </a:p>
                  </a:txBody>
                  <a:tcPr marL="27305" marR="27305" marT="18415" marB="8890"/>
                </a:tc>
                <a:tc>
                  <a:txBody>
                    <a:bodyPr/>
                    <a:lstStyle/>
                    <a:p>
                      <a:pPr marL="0" marR="0" algn="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extLst>
                  <a:ext uri="{0D108BD9-81ED-4DB2-BD59-A6C34878D82A}">
                    <a16:rowId xmlns:a16="http://schemas.microsoft.com/office/drawing/2014/main" val="3874111830"/>
                  </a:ext>
                </a:extLst>
              </a:tr>
              <a:tr h="281940">
                <a:tc>
                  <a:txBody>
                    <a:bodyPr/>
                    <a:lstStyle/>
                    <a:p>
                      <a:pPr marL="0" marR="0">
                        <a:spcBef>
                          <a:spcPts val="0"/>
                        </a:spcBef>
                        <a:spcAft>
                          <a:spcPts val="0"/>
                        </a:spcAft>
                        <a:tabLst>
                          <a:tab pos="2743200" algn="l"/>
                        </a:tabLst>
                      </a:pPr>
                      <a:r>
                        <a:rPr lang="en-US" sz="1400" dirty="0">
                          <a:effectLst/>
                        </a:rPr>
                        <a:t>Performance on this measure</a:t>
                      </a:r>
                      <a:endParaRPr lang="en-US" sz="1400" dirty="0">
                        <a:effectLst/>
                        <a:latin typeface="+mn-lt"/>
                        <a:ea typeface="Times New Roman" panose="02020603050405020304" pitchFamily="18" charset="0"/>
                      </a:endParaRPr>
                    </a:p>
                  </a:txBody>
                  <a:tcPr marL="27305" marR="27305" marT="18415" marB="8890"/>
                </a:tc>
                <a:tc>
                  <a:txBody>
                    <a:bodyPr/>
                    <a:lstStyle/>
                    <a:p>
                      <a:pPr marL="0" marR="0" algn="ctr">
                        <a:spcBef>
                          <a:spcPts val="0"/>
                        </a:spcBef>
                        <a:spcAft>
                          <a:spcPts val="0"/>
                        </a:spcAft>
                        <a:tabLst>
                          <a:tab pos="2743200" algn="l"/>
                        </a:tabLst>
                      </a:pPr>
                      <a:r>
                        <a:rPr lang="en-US" sz="1400" dirty="0">
                          <a:effectLst/>
                        </a:rPr>
                        <a:t>Same %</a:t>
                      </a:r>
                      <a:endParaRPr lang="en-US" sz="1400" dirty="0">
                        <a:effectLst/>
                        <a:latin typeface="+mn-lt"/>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400" dirty="0">
                          <a:effectLst/>
                        </a:rPr>
                        <a:t>Same %</a:t>
                      </a:r>
                      <a:endParaRPr lang="en-US" sz="1400" dirty="0">
                        <a:effectLst/>
                        <a:latin typeface="+mn-lt"/>
                        <a:ea typeface="Times New Roman" panose="02020603050405020304" pitchFamily="18" charset="0"/>
                      </a:endParaRPr>
                    </a:p>
                  </a:txBody>
                  <a:tcPr marL="27305" marR="27305" marT="18415" marB="8890"/>
                </a:tc>
                <a:tc>
                  <a:txBody>
                    <a:bodyPr/>
                    <a:lstStyle/>
                    <a:p>
                      <a:r>
                        <a:rPr lang="en-US" sz="1400">
                          <a:effectLst/>
                        </a:rPr>
                        <a:t>Same %</a:t>
                      </a:r>
                      <a:endParaRPr lang="en-US"/>
                    </a:p>
                  </a:txBody>
                  <a:tcPr marL="27305" marR="27305" marT="18415" marB="8890"/>
                </a:tc>
                <a:tc>
                  <a:txBody>
                    <a:bodyPr/>
                    <a:lstStyle/>
                    <a:p>
                      <a:pPr marL="0" marR="0" algn="ctr">
                        <a:spcBef>
                          <a:spcPts val="0"/>
                        </a:spcBef>
                        <a:spcAft>
                          <a:spcPts val="0"/>
                        </a:spcAft>
                      </a:pPr>
                      <a:r>
                        <a:rPr lang="en-US" sz="1400" dirty="0">
                          <a:effectLst/>
                        </a:rPr>
                        <a:t>Same %</a:t>
                      </a:r>
                      <a:endParaRPr lang="en-US" sz="1400" dirty="0">
                        <a:effectLst/>
                        <a:latin typeface="+mn-lt"/>
                        <a:ea typeface="Times New Roman" panose="02020603050405020304" pitchFamily="18" charset="0"/>
                      </a:endParaRPr>
                    </a:p>
                  </a:txBody>
                  <a:tcPr marL="27305" marR="27305" marT="18415" marB="8890"/>
                </a:tc>
                <a:extLst>
                  <a:ext uri="{0D108BD9-81ED-4DB2-BD59-A6C34878D82A}">
                    <a16:rowId xmlns:a16="http://schemas.microsoft.com/office/drawing/2014/main" val="3118539871"/>
                  </a:ext>
                </a:extLst>
              </a:tr>
              <a:tr h="281940">
                <a:tc>
                  <a:txBody>
                    <a:bodyPr/>
                    <a:lstStyle/>
                    <a:p>
                      <a:pPr marL="0" marR="0">
                        <a:spcBef>
                          <a:spcPts val="0"/>
                        </a:spcBef>
                        <a:spcAft>
                          <a:spcPts val="0"/>
                        </a:spcAft>
                        <a:tabLst>
                          <a:tab pos="2743200" algn="l"/>
                        </a:tabLst>
                      </a:pPr>
                      <a:r>
                        <a:rPr lang="en-US" sz="1400" dirty="0">
                          <a:effectLst/>
                        </a:rPr>
                        <a:t>ACL Performance Target</a:t>
                      </a:r>
                      <a:endParaRPr lang="en-US" sz="1400" dirty="0">
                        <a:effectLst/>
                        <a:latin typeface="+mn-lt"/>
                        <a:ea typeface="Times New Roman" panose="02020603050405020304" pitchFamily="18" charset="0"/>
                      </a:endParaRPr>
                    </a:p>
                  </a:txBody>
                  <a:tcPr marL="27305" marR="27305" marT="18415" marB="8890"/>
                </a:tc>
                <a:tc>
                  <a:txBody>
                    <a:bodyPr/>
                    <a:lstStyle/>
                    <a:p>
                      <a:pPr marL="0" marR="0" algn="ctr">
                        <a:spcBef>
                          <a:spcPts val="0"/>
                        </a:spcBef>
                        <a:spcAft>
                          <a:spcPts val="0"/>
                        </a:spcAft>
                        <a:tabLst>
                          <a:tab pos="2743200" algn="l"/>
                        </a:tabLst>
                      </a:pPr>
                      <a:endParaRPr lang="en-US" sz="1400" dirty="0">
                        <a:effectLst/>
                        <a:latin typeface="+mn-lt"/>
                        <a:ea typeface="Times New Roman" panose="02020603050405020304" pitchFamily="18" charset="0"/>
                      </a:endParaRPr>
                    </a:p>
                  </a:txBody>
                  <a:tcPr marL="27305" marR="27305" marT="18415" marB="8890"/>
                </a:tc>
                <a:tc>
                  <a:txBody>
                    <a:bodyPr/>
                    <a:lstStyle/>
                    <a:p>
                      <a:pPr marL="0" marR="0" algn="ct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tc>
                  <a:txBody>
                    <a:bodyPr/>
                    <a:lstStyle/>
                    <a:p>
                      <a:endParaRPr lang="en-US"/>
                    </a:p>
                  </a:txBody>
                  <a:tcPr marL="27305" marR="27305" marT="18415" marB="8890"/>
                </a:tc>
                <a:tc>
                  <a:txBody>
                    <a:bodyPr/>
                    <a:lstStyle/>
                    <a:p>
                      <a:pPr marL="0" marR="0" algn="ctr">
                        <a:spcBef>
                          <a:spcPts val="0"/>
                        </a:spcBef>
                        <a:spcAft>
                          <a:spcPts val="0"/>
                        </a:spcAft>
                      </a:pPr>
                      <a:r>
                        <a:rPr lang="en-US" sz="1400" b="1" dirty="0">
                          <a:effectLst/>
                        </a:rPr>
                        <a:t>90%</a:t>
                      </a:r>
                      <a:endParaRPr lang="en-US" sz="1400" b="1" dirty="0">
                        <a:effectLst/>
                        <a:latin typeface="+mn-lt"/>
                        <a:ea typeface="Times New Roman" panose="02020603050405020304" pitchFamily="18" charset="0"/>
                      </a:endParaRPr>
                    </a:p>
                  </a:txBody>
                  <a:tcPr marL="27305" marR="27305" marT="18415" marB="8890"/>
                </a:tc>
                <a:extLst>
                  <a:ext uri="{0D108BD9-81ED-4DB2-BD59-A6C34878D82A}">
                    <a16:rowId xmlns:a16="http://schemas.microsoft.com/office/drawing/2014/main" val="3358473398"/>
                  </a:ext>
                </a:extLst>
              </a:tr>
              <a:tr h="281940">
                <a:tc>
                  <a:txBody>
                    <a:bodyPr/>
                    <a:lstStyle/>
                    <a:p>
                      <a:pPr marL="0" marR="0">
                        <a:spcBef>
                          <a:spcPts val="0"/>
                        </a:spcBef>
                        <a:spcAft>
                          <a:spcPts val="0"/>
                        </a:spcAft>
                        <a:tabLst>
                          <a:tab pos="2743200" algn="l"/>
                        </a:tabLst>
                      </a:pPr>
                      <a:endParaRPr lang="en-US" sz="1400" dirty="0">
                        <a:effectLst/>
                        <a:latin typeface="+mn-lt"/>
                        <a:ea typeface="Times New Roman" panose="02020603050405020304" pitchFamily="18" charset="0"/>
                      </a:endParaRPr>
                    </a:p>
                  </a:txBody>
                  <a:tcPr marL="27305" marR="27305" marT="18415" marB="8890"/>
                </a:tc>
                <a:tc>
                  <a:txBody>
                    <a:bodyPr/>
                    <a:lstStyle/>
                    <a:p>
                      <a:pPr marL="0" marR="0" algn="ctr">
                        <a:spcBef>
                          <a:spcPts val="0"/>
                        </a:spcBef>
                        <a:spcAft>
                          <a:spcPts val="0"/>
                        </a:spcAft>
                        <a:tabLst>
                          <a:tab pos="2743200" algn="l"/>
                        </a:tabLst>
                      </a:pPr>
                      <a:endParaRPr lang="en-US" sz="1400" dirty="0">
                        <a:effectLst/>
                        <a:latin typeface="+mn-lt"/>
                        <a:ea typeface="Times New Roman" panose="02020603050405020304" pitchFamily="18" charset="0"/>
                      </a:endParaRPr>
                    </a:p>
                  </a:txBody>
                  <a:tcPr marL="27305" marR="27305" marT="18415" marB="8890"/>
                </a:tc>
                <a:tc>
                  <a:txBody>
                    <a:bodyPr/>
                    <a:lstStyle/>
                    <a:p>
                      <a:pPr marL="0" marR="0" algn="ctr">
                        <a:spcBef>
                          <a:spcPts val="0"/>
                        </a:spcBef>
                        <a:spcAft>
                          <a:spcPts val="0"/>
                        </a:spcAft>
                      </a:pPr>
                      <a:endParaRPr lang="en-US" sz="1400" dirty="0">
                        <a:effectLst/>
                        <a:latin typeface="+mn-lt"/>
                        <a:ea typeface="Times New Roman" panose="02020603050405020304" pitchFamily="18" charset="0"/>
                      </a:endParaRPr>
                    </a:p>
                  </a:txBody>
                  <a:tcPr marL="27305" marR="27305" marT="18415" marB="8890"/>
                </a:tc>
                <a:tc>
                  <a:txBody>
                    <a:bodyPr/>
                    <a:lstStyle/>
                    <a:p>
                      <a:endParaRPr lang="en-US" dirty="0"/>
                    </a:p>
                  </a:txBody>
                  <a:tcPr marL="27305" marR="27305" marT="18415" marB="8890"/>
                </a:tc>
                <a:tc>
                  <a:txBody>
                    <a:bodyPr/>
                    <a:lstStyle/>
                    <a:p>
                      <a:pPr marL="0" marR="0" algn="ctr">
                        <a:spcBef>
                          <a:spcPts val="0"/>
                        </a:spcBef>
                        <a:spcAft>
                          <a:spcPts val="0"/>
                        </a:spcAft>
                      </a:pPr>
                      <a:r>
                        <a:rPr lang="en-US" sz="1400" b="1" dirty="0">
                          <a:effectLst/>
                        </a:rPr>
                        <a:t>Met/Not</a:t>
                      </a:r>
                      <a:endParaRPr lang="en-US" sz="1400" b="1" dirty="0">
                        <a:effectLst/>
                        <a:latin typeface="+mn-lt"/>
                        <a:ea typeface="Times New Roman" panose="02020603050405020304" pitchFamily="18" charset="0"/>
                      </a:endParaRPr>
                    </a:p>
                  </a:txBody>
                  <a:tcPr marL="27305" marR="27305" marT="18415" marB="8890"/>
                </a:tc>
                <a:extLst>
                  <a:ext uri="{0D108BD9-81ED-4DB2-BD59-A6C34878D82A}">
                    <a16:rowId xmlns:a16="http://schemas.microsoft.com/office/drawing/2014/main" val="3888955910"/>
                  </a:ext>
                </a:extLst>
              </a:tr>
            </a:tbl>
          </a:graphicData>
        </a:graphic>
      </p:graphicFrame>
      <p:pic>
        <p:nvPicPr>
          <p:cNvPr id="4" name="Picture 2" descr="catad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6400800"/>
            <a:ext cx="1524000"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930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82050" cy="1066800"/>
          </a:xfrm>
        </p:spPr>
        <p:txBody>
          <a:bodyPr>
            <a:noAutofit/>
          </a:bodyPr>
          <a:lstStyle/>
          <a:p>
            <a:pPr algn="ctr">
              <a:spcBef>
                <a:spcPts val="600"/>
              </a:spcBef>
              <a:spcAft>
                <a:spcPts val="1200"/>
              </a:spcAft>
            </a:pPr>
            <a:r>
              <a:rPr lang="en-US" sz="3400" b="1" cap="none" dirty="0">
                <a:solidFill>
                  <a:srgbClr val="0070C0"/>
                </a:solidFill>
                <a:latin typeface="+mn-lt"/>
              </a:rPr>
              <a:t>Proposed Update</a:t>
            </a:r>
            <a:br>
              <a:rPr lang="en-US" sz="3400" b="1" cap="none" dirty="0">
                <a:solidFill>
                  <a:srgbClr val="0070C0"/>
                </a:solidFill>
                <a:latin typeface="+mn-lt"/>
              </a:rPr>
            </a:br>
            <a:r>
              <a:rPr lang="en-US" sz="3400" b="1" cap="none" dirty="0">
                <a:solidFill>
                  <a:srgbClr val="0070C0"/>
                </a:solidFill>
                <a:latin typeface="+mn-lt"/>
              </a:rPr>
              <a:t>Overall Satisfaction Measure</a:t>
            </a:r>
          </a:p>
        </p:txBody>
      </p:sp>
      <p:sp>
        <p:nvSpPr>
          <p:cNvPr id="3" name="Content Placeholder 2"/>
          <p:cNvSpPr>
            <a:spLocks noGrp="1"/>
          </p:cNvSpPr>
          <p:nvPr>
            <p:ph idx="1"/>
          </p:nvPr>
        </p:nvSpPr>
        <p:spPr>
          <a:xfrm>
            <a:off x="466725" y="1957388"/>
            <a:ext cx="8153400" cy="2386012"/>
          </a:xfrm>
        </p:spPr>
        <p:txBody>
          <a:bodyPr>
            <a:noAutofit/>
          </a:bodyPr>
          <a:lstStyle/>
          <a:p>
            <a:pPr marL="342900" indent="-342900">
              <a:spcBef>
                <a:spcPts val="0"/>
              </a:spcBef>
              <a:buFont typeface="Arial" panose="020B0604020202020204" pitchFamily="34" charset="0"/>
              <a:buChar char="•"/>
            </a:pPr>
            <a:r>
              <a:rPr lang="en-US" sz="2800" b="0" dirty="0"/>
              <a:t>Maintain current activity satisfaction calculations </a:t>
            </a:r>
          </a:p>
          <a:p>
            <a:pPr marL="342900" indent="-342900">
              <a:spcBef>
                <a:spcPts val="0"/>
              </a:spcBef>
              <a:buFont typeface="Arial" panose="020B0604020202020204" pitchFamily="34" charset="0"/>
              <a:buChar char="•"/>
            </a:pPr>
            <a:r>
              <a:rPr lang="en-US" sz="2800" b="0" dirty="0"/>
              <a:t>Add new overall calculation and ACL targets  </a:t>
            </a:r>
          </a:p>
          <a:p>
            <a:pPr marL="800100" lvl="1" indent="-342900">
              <a:spcBef>
                <a:spcPts val="0"/>
              </a:spcBef>
            </a:pPr>
            <a:r>
              <a:rPr lang="en-US" sz="2400" dirty="0"/>
              <a:t>Sum of all four state level activity satisfaction tables</a:t>
            </a:r>
            <a:endParaRPr lang="en-US" sz="2400" b="0" dirty="0"/>
          </a:p>
          <a:p>
            <a:pPr marL="800100" lvl="1" indent="-342900">
              <a:spcBef>
                <a:spcPts val="0"/>
              </a:spcBef>
            </a:pPr>
            <a:r>
              <a:rPr lang="en-US" sz="2400" dirty="0"/>
              <a:t>95% Target for sum of h</a:t>
            </a:r>
            <a:r>
              <a:rPr lang="en-US" sz="2400" b="0" dirty="0"/>
              <a:t>ighly sat</a:t>
            </a:r>
            <a:r>
              <a:rPr lang="en-US" sz="2400" dirty="0"/>
              <a:t>isfied + satisfied </a:t>
            </a:r>
          </a:p>
          <a:p>
            <a:pPr marL="800100" lvl="1" indent="-342900">
              <a:spcBef>
                <a:spcPts val="0"/>
              </a:spcBef>
            </a:pPr>
            <a:r>
              <a:rPr lang="en-US" sz="2400" b="0" dirty="0"/>
              <a:t>90% Target for overall response r</a:t>
            </a:r>
            <a:r>
              <a:rPr lang="en-US" sz="2400" dirty="0"/>
              <a:t>ate</a:t>
            </a:r>
            <a:endParaRPr lang="en-US" sz="2400" b="0" dirty="0"/>
          </a:p>
          <a:p>
            <a:pPr>
              <a:spcBef>
                <a:spcPts val="0"/>
              </a:spcBef>
            </a:pPr>
            <a:r>
              <a:rPr lang="en-US" sz="2800" b="0" dirty="0"/>
              <a:t> </a:t>
            </a:r>
          </a:p>
          <a:p>
            <a:pPr>
              <a:spcBef>
                <a:spcPts val="0"/>
              </a:spcBef>
            </a:pPr>
            <a:endParaRPr lang="en-US" sz="2800" b="0" dirty="0"/>
          </a:p>
          <a:p>
            <a:pPr>
              <a:spcBef>
                <a:spcPts val="0"/>
              </a:spcBef>
            </a:pPr>
            <a:endParaRPr lang="en-US" sz="2800" b="0" dirty="0"/>
          </a:p>
        </p:txBody>
      </p:sp>
      <p:graphicFrame>
        <p:nvGraphicFramePr>
          <p:cNvPr id="6" name="Table 5">
            <a:extLst>
              <a:ext uri="{FF2B5EF4-FFF2-40B4-BE49-F238E27FC236}">
                <a16:creationId xmlns:a16="http://schemas.microsoft.com/office/drawing/2014/main" id="{222885FC-F295-4D1C-904D-1A2A3C51573D}"/>
              </a:ext>
            </a:extLst>
          </p:cNvPr>
          <p:cNvGraphicFramePr>
            <a:graphicFrameLocks noGrp="1"/>
          </p:cNvGraphicFramePr>
          <p:nvPr>
            <p:extLst>
              <p:ext uri="{D42A27DB-BD31-4B8C-83A1-F6EECF244321}">
                <p14:modId xmlns:p14="http://schemas.microsoft.com/office/powerpoint/2010/main" val="1018990108"/>
              </p:ext>
            </p:extLst>
          </p:nvPr>
        </p:nvGraphicFramePr>
        <p:xfrm>
          <a:off x="523875" y="4658473"/>
          <a:ext cx="7848602" cy="927939"/>
        </p:xfrm>
        <a:graphic>
          <a:graphicData uri="http://schemas.openxmlformats.org/drawingml/2006/table">
            <a:tbl>
              <a:tblPr firstRow="1" firstCol="1">
                <a:tableStyleId>{5940675A-B579-460E-94D1-54222C63F5DA}</a:tableStyleId>
              </a:tblPr>
              <a:tblGrid>
                <a:gridCol w="2667000">
                  <a:extLst>
                    <a:ext uri="{9D8B030D-6E8A-4147-A177-3AD203B41FA5}">
                      <a16:colId xmlns:a16="http://schemas.microsoft.com/office/drawing/2014/main" val="3053291439"/>
                    </a:ext>
                  </a:extLst>
                </a:gridCol>
                <a:gridCol w="1828800">
                  <a:extLst>
                    <a:ext uri="{9D8B030D-6E8A-4147-A177-3AD203B41FA5}">
                      <a16:colId xmlns:a16="http://schemas.microsoft.com/office/drawing/2014/main" val="1626240249"/>
                    </a:ext>
                  </a:extLst>
                </a:gridCol>
                <a:gridCol w="1219200">
                  <a:extLst>
                    <a:ext uri="{9D8B030D-6E8A-4147-A177-3AD203B41FA5}">
                      <a16:colId xmlns:a16="http://schemas.microsoft.com/office/drawing/2014/main" val="3250054364"/>
                    </a:ext>
                  </a:extLst>
                </a:gridCol>
                <a:gridCol w="2133602">
                  <a:extLst>
                    <a:ext uri="{9D8B030D-6E8A-4147-A177-3AD203B41FA5}">
                      <a16:colId xmlns:a16="http://schemas.microsoft.com/office/drawing/2014/main" val="2448671340"/>
                    </a:ext>
                  </a:extLst>
                </a:gridCol>
              </a:tblGrid>
              <a:tr h="309313">
                <a:tc>
                  <a:txBody>
                    <a:bodyPr/>
                    <a:lstStyle/>
                    <a:p>
                      <a:pPr marL="0" marR="0" algn="ctr">
                        <a:spcBef>
                          <a:spcPts val="0"/>
                        </a:spcBef>
                        <a:spcAft>
                          <a:spcPts val="0"/>
                        </a:spcAft>
                      </a:pPr>
                      <a:r>
                        <a:rPr lang="en-US" sz="1600" b="1" dirty="0">
                          <a:effectLst/>
                        </a:rPr>
                        <a:t>Customer Rating</a:t>
                      </a:r>
                      <a:endParaRPr lang="en-US" sz="1600" b="1" dirty="0">
                        <a:effectLst/>
                        <a:latin typeface="Times New Roman" panose="02020603050405020304" pitchFamily="18" charset="0"/>
                        <a:ea typeface="Times New Roman" panose="02020603050405020304" pitchFamily="18" charset="0"/>
                      </a:endParaRPr>
                    </a:p>
                  </a:txBody>
                  <a:tcPr marL="27305" marR="27305" marT="18415" marB="18415" anchor="b"/>
                </a:tc>
                <a:tc>
                  <a:txBody>
                    <a:bodyPr/>
                    <a:lstStyle/>
                    <a:p>
                      <a:pPr marL="0" marR="0" algn="ctr">
                        <a:spcBef>
                          <a:spcPts val="0"/>
                        </a:spcBef>
                        <a:spcAft>
                          <a:spcPts val="0"/>
                        </a:spcAft>
                      </a:pPr>
                      <a:r>
                        <a:rPr lang="en-US" sz="1600" b="1" dirty="0">
                          <a:effectLst/>
                        </a:rPr>
                        <a:t>Percent</a:t>
                      </a:r>
                      <a:endParaRPr lang="en-US" sz="1600" b="1" dirty="0">
                        <a:effectLst/>
                        <a:latin typeface="Times New Roman" panose="02020603050405020304" pitchFamily="18" charset="0"/>
                        <a:ea typeface="Times New Roman" panose="02020603050405020304" pitchFamily="18" charset="0"/>
                      </a:endParaRPr>
                    </a:p>
                  </a:txBody>
                  <a:tcPr marL="27305" marR="27305" marT="18415" marB="18415"/>
                </a:tc>
                <a:tc>
                  <a:txBody>
                    <a:bodyPr/>
                    <a:lstStyle/>
                    <a:p>
                      <a:pPr marL="0" marR="0" algn="ctr">
                        <a:spcBef>
                          <a:spcPts val="0"/>
                        </a:spcBef>
                        <a:spcAft>
                          <a:spcPts val="0"/>
                        </a:spcAft>
                      </a:pPr>
                      <a:r>
                        <a:rPr lang="en-US" sz="1600" b="1" dirty="0">
                          <a:effectLst/>
                        </a:rPr>
                        <a:t>ACL Target</a:t>
                      </a:r>
                      <a:endParaRPr lang="en-US" sz="1600" b="1" dirty="0">
                        <a:effectLst/>
                        <a:latin typeface="Times New Roman" panose="02020603050405020304" pitchFamily="18" charset="0"/>
                        <a:ea typeface="Times New Roman" panose="02020603050405020304" pitchFamily="18" charset="0"/>
                      </a:endParaRPr>
                    </a:p>
                  </a:txBody>
                  <a:tcPr marL="27305" marR="27305" marT="18415" marB="18415"/>
                </a:tc>
                <a:tc>
                  <a:txBody>
                    <a:bodyPr/>
                    <a:lstStyle/>
                    <a:p>
                      <a:pPr marL="0" marR="0" algn="ctr">
                        <a:spcBef>
                          <a:spcPts val="0"/>
                        </a:spcBef>
                        <a:spcAft>
                          <a:spcPts val="0"/>
                        </a:spcAft>
                      </a:pPr>
                      <a:r>
                        <a:rPr lang="en-US" sz="1600" b="1" dirty="0">
                          <a:effectLst/>
                        </a:rPr>
                        <a:t>Met/Not Met</a:t>
                      </a:r>
                      <a:endParaRPr lang="en-US" sz="1600" b="1" dirty="0">
                        <a:effectLst/>
                        <a:latin typeface="Times New Roman" panose="02020603050405020304" pitchFamily="18" charset="0"/>
                        <a:ea typeface="Times New Roman" panose="02020603050405020304" pitchFamily="18" charset="0"/>
                      </a:endParaRPr>
                    </a:p>
                  </a:txBody>
                  <a:tcPr marL="27305" marR="27305" marT="18415" marB="18415"/>
                </a:tc>
                <a:extLst>
                  <a:ext uri="{0D108BD9-81ED-4DB2-BD59-A6C34878D82A}">
                    <a16:rowId xmlns:a16="http://schemas.microsoft.com/office/drawing/2014/main" val="2227929689"/>
                  </a:ext>
                </a:extLst>
              </a:tr>
              <a:tr h="309313">
                <a:tc>
                  <a:txBody>
                    <a:bodyPr/>
                    <a:lstStyle/>
                    <a:p>
                      <a:pPr marL="0" marR="0">
                        <a:spcBef>
                          <a:spcPts val="0"/>
                        </a:spcBef>
                        <a:spcAft>
                          <a:spcPts val="0"/>
                        </a:spcAft>
                      </a:pPr>
                      <a:r>
                        <a:rPr lang="en-US" sz="1600" dirty="0">
                          <a:effectLst/>
                        </a:rPr>
                        <a:t>Highly satisfied and satisfied</a:t>
                      </a:r>
                      <a:endParaRPr lang="en-US" sz="1600" dirty="0">
                        <a:effectLst/>
                        <a:latin typeface="Times New Roman" panose="02020603050405020304" pitchFamily="18" charset="0"/>
                        <a:ea typeface="Times New Roman" panose="02020603050405020304" pitchFamily="18" charset="0"/>
                      </a:endParaRPr>
                    </a:p>
                  </a:txBody>
                  <a:tcPr marL="27305" marR="27305" marT="18415" marB="18415"/>
                </a:tc>
                <a:tc>
                  <a:txBody>
                    <a:bodyPr/>
                    <a:lstStyle/>
                    <a:p>
                      <a:pPr marL="0" marR="0" algn="ctr">
                        <a:spcBef>
                          <a:spcPts val="0"/>
                        </a:spcBef>
                        <a:spcAft>
                          <a:spcPts val="0"/>
                        </a:spcAft>
                      </a:pPr>
                      <a:r>
                        <a:rPr lang="en-US" sz="1600" dirty="0">
                          <a:effectLst/>
                        </a:rPr>
                        <a:t>System-generated</a:t>
                      </a:r>
                      <a:endParaRPr lang="en-US" sz="1600" dirty="0">
                        <a:effectLst/>
                        <a:latin typeface="Times New Roman" panose="02020603050405020304" pitchFamily="18" charset="0"/>
                        <a:ea typeface="Times New Roman" panose="02020603050405020304" pitchFamily="18" charset="0"/>
                      </a:endParaRPr>
                    </a:p>
                  </a:txBody>
                  <a:tcPr marL="27305" marR="27305" marT="18415" marB="18415"/>
                </a:tc>
                <a:tc>
                  <a:txBody>
                    <a:bodyPr/>
                    <a:lstStyle/>
                    <a:p>
                      <a:pPr marL="0" marR="0" algn="ctr">
                        <a:spcBef>
                          <a:spcPts val="0"/>
                        </a:spcBef>
                        <a:spcAft>
                          <a:spcPts val="0"/>
                        </a:spcAft>
                      </a:pPr>
                      <a:r>
                        <a:rPr lang="en-US" sz="1600" dirty="0">
                          <a:effectLst/>
                        </a:rPr>
                        <a:t>95%</a:t>
                      </a:r>
                      <a:endParaRPr lang="en-US" sz="1600" dirty="0">
                        <a:effectLst/>
                        <a:latin typeface="Times New Roman" panose="02020603050405020304" pitchFamily="18" charset="0"/>
                        <a:ea typeface="Times New Roman" panose="02020603050405020304" pitchFamily="18" charset="0"/>
                      </a:endParaRPr>
                    </a:p>
                  </a:txBody>
                  <a:tcPr marL="27305" marR="27305" marT="18415" marB="18415"/>
                </a:tc>
                <a:tc>
                  <a:txBody>
                    <a:bodyPr/>
                    <a:lstStyle/>
                    <a:p>
                      <a:pPr marL="0" marR="0" algn="ctr">
                        <a:spcBef>
                          <a:spcPts val="0"/>
                        </a:spcBef>
                        <a:spcAft>
                          <a:spcPts val="0"/>
                        </a:spcAft>
                      </a:pPr>
                      <a:r>
                        <a:rPr lang="en-US" sz="1600" dirty="0">
                          <a:effectLst/>
                        </a:rPr>
                        <a:t>System-generated</a:t>
                      </a:r>
                      <a:endParaRPr lang="en-US" sz="1600" dirty="0">
                        <a:effectLst/>
                        <a:latin typeface="Times New Roman" panose="02020603050405020304" pitchFamily="18" charset="0"/>
                        <a:ea typeface="Times New Roman" panose="02020603050405020304" pitchFamily="18" charset="0"/>
                      </a:endParaRPr>
                    </a:p>
                  </a:txBody>
                  <a:tcPr marL="27305" marR="27305" marT="18415" marB="18415"/>
                </a:tc>
                <a:extLst>
                  <a:ext uri="{0D108BD9-81ED-4DB2-BD59-A6C34878D82A}">
                    <a16:rowId xmlns:a16="http://schemas.microsoft.com/office/drawing/2014/main" val="692159544"/>
                  </a:ext>
                </a:extLst>
              </a:tr>
              <a:tr h="309313">
                <a:tc>
                  <a:txBody>
                    <a:bodyPr/>
                    <a:lstStyle/>
                    <a:p>
                      <a:pPr marL="0" marR="0">
                        <a:spcBef>
                          <a:spcPts val="0"/>
                        </a:spcBef>
                        <a:spcAft>
                          <a:spcPts val="0"/>
                        </a:spcAft>
                      </a:pPr>
                      <a:r>
                        <a:rPr lang="en-US" sz="1600" dirty="0">
                          <a:effectLst/>
                        </a:rPr>
                        <a:t>Response rate</a:t>
                      </a:r>
                      <a:endParaRPr lang="en-US" sz="1600" dirty="0">
                        <a:effectLst/>
                        <a:latin typeface="Times New Roman" panose="02020603050405020304" pitchFamily="18" charset="0"/>
                        <a:ea typeface="Times New Roman" panose="02020603050405020304" pitchFamily="18" charset="0"/>
                      </a:endParaRPr>
                    </a:p>
                  </a:txBody>
                  <a:tcPr marL="27305" marR="27305" marT="18415" marB="18415"/>
                </a:tc>
                <a:tc>
                  <a:txBody>
                    <a:bodyPr/>
                    <a:lstStyle/>
                    <a:p>
                      <a:pPr marL="0" marR="0" algn="ctr">
                        <a:spcBef>
                          <a:spcPts val="0"/>
                        </a:spcBef>
                        <a:spcAft>
                          <a:spcPts val="0"/>
                        </a:spcAft>
                      </a:pPr>
                      <a:r>
                        <a:rPr lang="en-US" sz="1600">
                          <a:effectLst/>
                        </a:rPr>
                        <a:t>System-generated</a:t>
                      </a:r>
                      <a:endParaRPr lang="en-US" sz="1600">
                        <a:effectLst/>
                        <a:latin typeface="Times New Roman" panose="02020603050405020304" pitchFamily="18" charset="0"/>
                        <a:ea typeface="Times New Roman" panose="02020603050405020304" pitchFamily="18" charset="0"/>
                      </a:endParaRPr>
                    </a:p>
                  </a:txBody>
                  <a:tcPr marL="27305" marR="27305" marT="18415" marB="18415"/>
                </a:tc>
                <a:tc>
                  <a:txBody>
                    <a:bodyPr/>
                    <a:lstStyle/>
                    <a:p>
                      <a:pPr marL="0" marR="0" algn="ctr">
                        <a:spcBef>
                          <a:spcPts val="0"/>
                        </a:spcBef>
                        <a:spcAft>
                          <a:spcPts val="0"/>
                        </a:spcAft>
                      </a:pPr>
                      <a:r>
                        <a:rPr lang="en-US" sz="1600">
                          <a:effectLst/>
                        </a:rPr>
                        <a:t>90%</a:t>
                      </a:r>
                      <a:endParaRPr lang="en-US" sz="1600">
                        <a:effectLst/>
                        <a:latin typeface="Times New Roman" panose="02020603050405020304" pitchFamily="18" charset="0"/>
                        <a:ea typeface="Times New Roman" panose="02020603050405020304" pitchFamily="18" charset="0"/>
                      </a:endParaRPr>
                    </a:p>
                  </a:txBody>
                  <a:tcPr marL="27305" marR="27305" marT="18415" marB="18415"/>
                </a:tc>
                <a:tc>
                  <a:txBody>
                    <a:bodyPr/>
                    <a:lstStyle/>
                    <a:p>
                      <a:pPr marL="0" marR="0" algn="ctr">
                        <a:spcBef>
                          <a:spcPts val="0"/>
                        </a:spcBef>
                        <a:spcAft>
                          <a:spcPts val="0"/>
                        </a:spcAft>
                      </a:pPr>
                      <a:r>
                        <a:rPr lang="en-US" sz="1600" dirty="0">
                          <a:effectLst/>
                        </a:rPr>
                        <a:t>System-generated</a:t>
                      </a:r>
                      <a:endParaRPr lang="en-US" sz="1600" dirty="0">
                        <a:effectLst/>
                        <a:latin typeface="Times New Roman" panose="02020603050405020304" pitchFamily="18" charset="0"/>
                        <a:ea typeface="Times New Roman" panose="02020603050405020304" pitchFamily="18" charset="0"/>
                      </a:endParaRPr>
                    </a:p>
                  </a:txBody>
                  <a:tcPr marL="27305" marR="27305" marT="18415" marB="18415"/>
                </a:tc>
                <a:extLst>
                  <a:ext uri="{0D108BD9-81ED-4DB2-BD59-A6C34878D82A}">
                    <a16:rowId xmlns:a16="http://schemas.microsoft.com/office/drawing/2014/main" val="3465830375"/>
                  </a:ext>
                </a:extLst>
              </a:tr>
            </a:tbl>
          </a:graphicData>
        </a:graphic>
      </p:graphicFrame>
    </p:spTree>
    <p:extLst>
      <p:ext uri="{BB962C8B-B14F-4D97-AF65-F5344CB8AC3E}">
        <p14:creationId xmlns:p14="http://schemas.microsoft.com/office/powerpoint/2010/main" val="51724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305800" cy="762000"/>
          </a:xfrm>
        </p:spPr>
        <p:txBody>
          <a:bodyPr>
            <a:noAutofit/>
          </a:bodyPr>
          <a:lstStyle/>
          <a:p>
            <a:pPr algn="ctr">
              <a:spcBef>
                <a:spcPts val="600"/>
              </a:spcBef>
              <a:spcAft>
                <a:spcPts val="1200"/>
              </a:spcAft>
            </a:pPr>
            <a:r>
              <a:rPr lang="en-US" sz="4000" b="1" cap="none" dirty="0">
                <a:solidFill>
                  <a:srgbClr val="0070C0"/>
                </a:solidFill>
                <a:latin typeface="+mn-lt"/>
              </a:rPr>
              <a:t>State Plan Update   </a:t>
            </a:r>
          </a:p>
        </p:txBody>
      </p:sp>
      <p:sp>
        <p:nvSpPr>
          <p:cNvPr id="3" name="Content Placeholder 2"/>
          <p:cNvSpPr>
            <a:spLocks noGrp="1"/>
          </p:cNvSpPr>
          <p:nvPr>
            <p:ph idx="1"/>
          </p:nvPr>
        </p:nvSpPr>
        <p:spPr>
          <a:xfrm>
            <a:off x="304800" y="1371600"/>
            <a:ext cx="8382000" cy="5181600"/>
          </a:xfrm>
        </p:spPr>
        <p:txBody>
          <a:bodyPr>
            <a:noAutofit/>
          </a:bodyPr>
          <a:lstStyle/>
          <a:p>
            <a:pPr>
              <a:spcBef>
                <a:spcPts val="0"/>
              </a:spcBef>
              <a:spcAft>
                <a:spcPts val="1200"/>
              </a:spcAft>
            </a:pPr>
            <a:r>
              <a:rPr lang="en-US" sz="2800" dirty="0"/>
              <a:t>Last complete State Plan for AT was FY 2015-17 </a:t>
            </a:r>
          </a:p>
          <a:p>
            <a:pPr lvl="1">
              <a:spcBef>
                <a:spcPts val="0"/>
              </a:spcBef>
              <a:spcAft>
                <a:spcPts val="1200"/>
              </a:spcAft>
            </a:pPr>
            <a:r>
              <a:rPr lang="en-US" sz="2800" b="1" dirty="0"/>
              <a:t> </a:t>
            </a:r>
            <a:r>
              <a:rPr lang="en-US" sz="2400" dirty="0"/>
              <a:t>Original version posted on CATADA with grantee profile</a:t>
            </a:r>
          </a:p>
          <a:p>
            <a:pPr lvl="1">
              <a:spcBef>
                <a:spcPts val="0"/>
              </a:spcBef>
              <a:spcAft>
                <a:spcPts val="1200"/>
              </a:spcAft>
            </a:pPr>
            <a:r>
              <a:rPr lang="en-US" sz="2400" dirty="0"/>
              <a:t> Updates formally done for FY16 and 17, informally since</a:t>
            </a:r>
          </a:p>
          <a:p>
            <a:pPr lvl="1">
              <a:spcBef>
                <a:spcPts val="0"/>
              </a:spcBef>
              <a:spcAft>
                <a:spcPts val="1200"/>
              </a:spcAft>
            </a:pPr>
            <a:r>
              <a:rPr lang="en-US" sz="2400" dirty="0"/>
              <a:t> Program participation page kept current on CATADA</a:t>
            </a:r>
          </a:p>
          <a:p>
            <a:pPr lvl="1">
              <a:spcBef>
                <a:spcPts val="0"/>
              </a:spcBef>
              <a:spcAft>
                <a:spcPts val="1200"/>
              </a:spcAft>
            </a:pPr>
            <a:r>
              <a:rPr lang="en-US" sz="2400" dirty="0"/>
              <a:t> Last approved State Plan serves as approved application until replaced</a:t>
            </a:r>
          </a:p>
          <a:p>
            <a:pPr marL="274320" lvl="1" indent="0">
              <a:spcBef>
                <a:spcPts val="0"/>
              </a:spcBef>
              <a:spcAft>
                <a:spcPts val="1200"/>
              </a:spcAft>
              <a:buNone/>
            </a:pPr>
            <a:r>
              <a:rPr lang="en-US" sz="1200" dirty="0"/>
              <a:t>  </a:t>
            </a:r>
          </a:p>
          <a:p>
            <a:pPr>
              <a:spcBef>
                <a:spcPts val="0"/>
              </a:spcBef>
              <a:spcAft>
                <a:spcPts val="1200"/>
              </a:spcAft>
            </a:pPr>
            <a:r>
              <a:rPr lang="en-US" sz="2800" b="1" dirty="0"/>
              <a:t>New State Plan form approved for FY 2018-20</a:t>
            </a:r>
          </a:p>
          <a:p>
            <a:pPr lvl="1">
              <a:spcBef>
                <a:spcPts val="0"/>
              </a:spcBef>
              <a:spcAft>
                <a:spcPts val="1200"/>
              </a:spcAft>
            </a:pPr>
            <a:r>
              <a:rPr lang="en-US" sz="2800" b="1" dirty="0"/>
              <a:t> </a:t>
            </a:r>
            <a:r>
              <a:rPr lang="en-US" sz="2400" dirty="0"/>
              <a:t>ACL developing online collection tool </a:t>
            </a:r>
          </a:p>
          <a:p>
            <a:pPr lvl="1">
              <a:spcBef>
                <a:spcPts val="0"/>
              </a:spcBef>
              <a:spcAft>
                <a:spcPts val="1200"/>
              </a:spcAft>
            </a:pPr>
            <a:r>
              <a:rPr lang="en-US" sz="2400" dirty="0"/>
              <a:t> Current status </a:t>
            </a:r>
          </a:p>
          <a:p>
            <a:pPr indent="-182880">
              <a:spcBef>
                <a:spcPts val="0"/>
              </a:spcBef>
              <a:spcAft>
                <a:spcPts val="1200"/>
              </a:spcAft>
            </a:pPr>
            <a:r>
              <a:rPr lang="en-US" sz="2800" b="1" dirty="0"/>
              <a:t> </a:t>
            </a:r>
            <a:endParaRPr lang="en-US" sz="2800" b="0" dirty="0"/>
          </a:p>
          <a:p>
            <a:pPr>
              <a:spcBef>
                <a:spcPts val="0"/>
              </a:spcBef>
            </a:pPr>
            <a:r>
              <a:rPr lang="en-US" sz="2800" b="0" dirty="0"/>
              <a:t> </a:t>
            </a:r>
          </a:p>
          <a:p>
            <a:pPr>
              <a:spcBef>
                <a:spcPts val="0"/>
              </a:spcBef>
            </a:pPr>
            <a:r>
              <a:rPr lang="en-US" sz="2800" b="0" dirty="0"/>
              <a:t> </a:t>
            </a:r>
            <a:endParaRPr lang="en-US" sz="2400" b="0" dirty="0"/>
          </a:p>
          <a:p>
            <a:pPr>
              <a:spcBef>
                <a:spcPts val="0"/>
              </a:spcBef>
            </a:pPr>
            <a:endParaRPr lang="en-US" sz="800" b="1" dirty="0"/>
          </a:p>
          <a:p>
            <a:pPr>
              <a:spcBef>
                <a:spcPts val="0"/>
              </a:spcBef>
            </a:pPr>
            <a:r>
              <a:rPr lang="en-US" sz="2800" b="0" dirty="0"/>
              <a:t> </a:t>
            </a:r>
          </a:p>
        </p:txBody>
      </p:sp>
    </p:spTree>
    <p:extLst>
      <p:ext uri="{BB962C8B-B14F-4D97-AF65-F5344CB8AC3E}">
        <p14:creationId xmlns:p14="http://schemas.microsoft.com/office/powerpoint/2010/main" val="4200199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86600" cy="762000"/>
          </a:xfrm>
        </p:spPr>
        <p:txBody>
          <a:bodyPr>
            <a:noAutofit/>
          </a:bodyPr>
          <a:lstStyle/>
          <a:p>
            <a:pPr algn="ctr">
              <a:spcBef>
                <a:spcPts val="600"/>
              </a:spcBef>
              <a:spcAft>
                <a:spcPts val="1200"/>
              </a:spcAft>
            </a:pPr>
            <a:r>
              <a:rPr lang="en-US" sz="4000" b="1" cap="none" dirty="0">
                <a:solidFill>
                  <a:srgbClr val="0070C0"/>
                </a:solidFill>
                <a:latin typeface="+mn-lt"/>
              </a:rPr>
              <a:t>Data Trends – Use Your Data  </a:t>
            </a:r>
          </a:p>
        </p:txBody>
      </p:sp>
      <p:graphicFrame>
        <p:nvGraphicFramePr>
          <p:cNvPr id="4" name="Table 3">
            <a:extLst>
              <a:ext uri="{FF2B5EF4-FFF2-40B4-BE49-F238E27FC236}">
                <a16:creationId xmlns:a16="http://schemas.microsoft.com/office/drawing/2014/main" id="{6ED4D901-FEA0-4D94-8AF9-5B2D3795C411}"/>
              </a:ext>
            </a:extLst>
          </p:cNvPr>
          <p:cNvGraphicFramePr>
            <a:graphicFrameLocks noGrp="1"/>
          </p:cNvGraphicFramePr>
          <p:nvPr>
            <p:extLst>
              <p:ext uri="{D42A27DB-BD31-4B8C-83A1-F6EECF244321}">
                <p14:modId xmlns:p14="http://schemas.microsoft.com/office/powerpoint/2010/main" val="750735591"/>
              </p:ext>
            </p:extLst>
          </p:nvPr>
        </p:nvGraphicFramePr>
        <p:xfrm>
          <a:off x="257175" y="1219200"/>
          <a:ext cx="8229600" cy="3581401"/>
        </p:xfrm>
        <a:graphic>
          <a:graphicData uri="http://schemas.openxmlformats.org/drawingml/2006/table">
            <a:tbl>
              <a:tblPr firstRow="1" firstCol="1">
                <a:tableStyleId>{616DA210-FB5B-4158-B5E0-FEB733F419BA}</a:tableStyleId>
              </a:tblPr>
              <a:tblGrid>
                <a:gridCol w="1800225">
                  <a:extLst>
                    <a:ext uri="{9D8B030D-6E8A-4147-A177-3AD203B41FA5}">
                      <a16:colId xmlns:a16="http://schemas.microsoft.com/office/drawing/2014/main" val="2736176213"/>
                    </a:ext>
                  </a:extLst>
                </a:gridCol>
                <a:gridCol w="914400">
                  <a:extLst>
                    <a:ext uri="{9D8B030D-6E8A-4147-A177-3AD203B41FA5}">
                      <a16:colId xmlns:a16="http://schemas.microsoft.com/office/drawing/2014/main" val="3395295699"/>
                    </a:ext>
                  </a:extLst>
                </a:gridCol>
                <a:gridCol w="942975">
                  <a:extLst>
                    <a:ext uri="{9D8B030D-6E8A-4147-A177-3AD203B41FA5}">
                      <a16:colId xmlns:a16="http://schemas.microsoft.com/office/drawing/2014/main" val="3055246941"/>
                    </a:ext>
                  </a:extLst>
                </a:gridCol>
                <a:gridCol w="914400">
                  <a:extLst>
                    <a:ext uri="{9D8B030D-6E8A-4147-A177-3AD203B41FA5}">
                      <a16:colId xmlns:a16="http://schemas.microsoft.com/office/drawing/2014/main" val="1488683479"/>
                    </a:ext>
                  </a:extLst>
                </a:gridCol>
                <a:gridCol w="914400">
                  <a:extLst>
                    <a:ext uri="{9D8B030D-6E8A-4147-A177-3AD203B41FA5}">
                      <a16:colId xmlns:a16="http://schemas.microsoft.com/office/drawing/2014/main" val="393927634"/>
                    </a:ext>
                  </a:extLst>
                </a:gridCol>
                <a:gridCol w="914400">
                  <a:extLst>
                    <a:ext uri="{9D8B030D-6E8A-4147-A177-3AD203B41FA5}">
                      <a16:colId xmlns:a16="http://schemas.microsoft.com/office/drawing/2014/main" val="3874802715"/>
                    </a:ext>
                  </a:extLst>
                </a:gridCol>
                <a:gridCol w="914400">
                  <a:extLst>
                    <a:ext uri="{9D8B030D-6E8A-4147-A177-3AD203B41FA5}">
                      <a16:colId xmlns:a16="http://schemas.microsoft.com/office/drawing/2014/main" val="3875961563"/>
                    </a:ext>
                  </a:extLst>
                </a:gridCol>
                <a:gridCol w="914400">
                  <a:extLst>
                    <a:ext uri="{9D8B030D-6E8A-4147-A177-3AD203B41FA5}">
                      <a16:colId xmlns:a16="http://schemas.microsoft.com/office/drawing/2014/main" val="3928841477"/>
                    </a:ext>
                  </a:extLst>
                </a:gridCol>
              </a:tblGrid>
              <a:tr h="1023256">
                <a:tc>
                  <a:txBody>
                    <a:bodyPr/>
                    <a:lstStyle/>
                    <a:p>
                      <a:pPr marL="0" marR="0" algn="ctr">
                        <a:spcBef>
                          <a:spcPts val="0"/>
                        </a:spcBef>
                        <a:spcAft>
                          <a:spcPts val="0"/>
                        </a:spcAft>
                      </a:pPr>
                      <a:r>
                        <a:rPr lang="en-US" sz="1600" dirty="0">
                          <a:effectLst/>
                        </a:rPr>
                        <a:t>Volume Output </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FY12</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FY13</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FY14</a:t>
                      </a:r>
                    </a:p>
                  </a:txBody>
                  <a:tcPr marL="68580" marR="68580" marT="0" marB="0" anchor="ctr"/>
                </a:tc>
                <a:tc>
                  <a:txBody>
                    <a:bodyPr/>
                    <a:lstStyle/>
                    <a:p>
                      <a:pPr marL="0" marR="0" algn="ctr">
                        <a:spcBef>
                          <a:spcPts val="0"/>
                        </a:spcBef>
                        <a:spcAft>
                          <a:spcPts val="0"/>
                        </a:spcAft>
                      </a:pPr>
                      <a:r>
                        <a:rPr lang="en-US" sz="1600" dirty="0">
                          <a:effectLst/>
                        </a:rPr>
                        <a:t>FY15</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FY16</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FY17</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FY18 </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623401595"/>
                  </a:ext>
                </a:extLst>
              </a:tr>
              <a:tr h="511629">
                <a:tc>
                  <a:txBody>
                    <a:bodyPr/>
                    <a:lstStyle/>
                    <a:p>
                      <a:pPr marL="0" marR="0">
                        <a:spcBef>
                          <a:spcPts val="0"/>
                        </a:spcBef>
                        <a:spcAft>
                          <a:spcPts val="0"/>
                        </a:spcAft>
                      </a:pPr>
                      <a:r>
                        <a:rPr lang="en-US" sz="1600" dirty="0">
                          <a:effectLst/>
                        </a:rPr>
                        <a:t>Device Demonstrations </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44,439</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40,934</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39,916</a:t>
                      </a:r>
                    </a:p>
                  </a:txBody>
                  <a:tcPr marL="68580" marR="68580" marT="0" marB="0" anchor="ctr"/>
                </a:tc>
                <a:tc>
                  <a:txBody>
                    <a:bodyPr/>
                    <a:lstStyle/>
                    <a:p>
                      <a:pPr marL="0" marR="0" algn="ctr">
                        <a:spcBef>
                          <a:spcPts val="0"/>
                        </a:spcBef>
                        <a:spcAft>
                          <a:spcPts val="0"/>
                        </a:spcAft>
                      </a:pPr>
                      <a:r>
                        <a:rPr lang="en-US" sz="1600" dirty="0">
                          <a:effectLst/>
                        </a:rPr>
                        <a:t>43,771</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47,923</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49,056</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38,709</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428454992"/>
                  </a:ext>
                </a:extLst>
              </a:tr>
              <a:tr h="511629">
                <a:tc>
                  <a:txBody>
                    <a:bodyPr/>
                    <a:lstStyle/>
                    <a:p>
                      <a:pPr marL="0" marR="0">
                        <a:spcBef>
                          <a:spcPts val="0"/>
                        </a:spcBef>
                        <a:spcAft>
                          <a:spcPts val="0"/>
                        </a:spcAft>
                      </a:pPr>
                      <a:r>
                        <a:rPr lang="en-US" sz="1600" dirty="0">
                          <a:effectLst/>
                        </a:rPr>
                        <a:t>Short-term Device Loans</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35,459</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34,224</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35,243</a:t>
                      </a:r>
                    </a:p>
                  </a:txBody>
                  <a:tcPr marL="68580" marR="68580" marT="0" marB="0" anchor="ctr"/>
                </a:tc>
                <a:tc>
                  <a:txBody>
                    <a:bodyPr/>
                    <a:lstStyle/>
                    <a:p>
                      <a:pPr marL="0" marR="0" algn="ctr">
                        <a:spcBef>
                          <a:spcPts val="0"/>
                        </a:spcBef>
                        <a:spcAft>
                          <a:spcPts val="0"/>
                        </a:spcAft>
                      </a:pPr>
                      <a:r>
                        <a:rPr lang="en-US" sz="1600" dirty="0">
                          <a:effectLst/>
                        </a:rPr>
                        <a:t>36,432</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39,970</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37,239</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32,353</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170293676"/>
                  </a:ext>
                </a:extLst>
              </a:tr>
              <a:tr h="511629">
                <a:tc>
                  <a:txBody>
                    <a:bodyPr/>
                    <a:lstStyle/>
                    <a:p>
                      <a:pPr marL="0" marR="0">
                        <a:spcBef>
                          <a:spcPts val="0"/>
                        </a:spcBef>
                        <a:spcAft>
                          <a:spcPts val="0"/>
                        </a:spcAft>
                      </a:pPr>
                      <a:r>
                        <a:rPr lang="en-US" sz="1600" dirty="0">
                          <a:effectLst/>
                        </a:rPr>
                        <a:t>Reuse Recipients</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41,230</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38,258</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43,713</a:t>
                      </a:r>
                    </a:p>
                  </a:txBody>
                  <a:tcPr marL="68580" marR="68580" marT="0" marB="0" anchor="ctr"/>
                </a:tc>
                <a:tc>
                  <a:txBody>
                    <a:bodyPr/>
                    <a:lstStyle/>
                    <a:p>
                      <a:pPr marL="0" marR="0" algn="ctr">
                        <a:spcBef>
                          <a:spcPts val="0"/>
                        </a:spcBef>
                        <a:spcAft>
                          <a:spcPts val="0"/>
                        </a:spcAft>
                      </a:pPr>
                      <a:r>
                        <a:rPr lang="en-US" sz="1600">
                          <a:effectLst/>
                        </a:rPr>
                        <a:t>50,706</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63,249</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57,782</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59,149</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611213948"/>
                  </a:ext>
                </a:extLst>
              </a:tr>
              <a:tr h="511629">
                <a:tc>
                  <a:txBody>
                    <a:bodyPr/>
                    <a:lstStyle/>
                    <a:p>
                      <a:pPr marL="0" marR="0">
                        <a:spcBef>
                          <a:spcPts val="0"/>
                        </a:spcBef>
                        <a:spcAft>
                          <a:spcPts val="0"/>
                        </a:spcAft>
                      </a:pPr>
                      <a:r>
                        <a:rPr lang="en-US" sz="1600" dirty="0">
                          <a:effectLst/>
                        </a:rPr>
                        <a:t>State Financing  Recipients</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4,039</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6,301</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6,372</a:t>
                      </a:r>
                    </a:p>
                  </a:txBody>
                  <a:tcPr marL="68580" marR="68580" marT="0" marB="0" anchor="ctr"/>
                </a:tc>
                <a:tc>
                  <a:txBody>
                    <a:bodyPr/>
                    <a:lstStyle/>
                    <a:p>
                      <a:pPr marL="0" marR="0" algn="ctr">
                        <a:spcBef>
                          <a:spcPts val="0"/>
                        </a:spcBef>
                        <a:spcAft>
                          <a:spcPts val="0"/>
                        </a:spcAft>
                      </a:pPr>
                      <a:r>
                        <a:rPr lang="en-US" sz="1600">
                          <a:effectLst/>
                        </a:rPr>
                        <a:t>4,850</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5,849</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7,303</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6,457</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19871509"/>
                  </a:ext>
                </a:extLst>
              </a:tr>
              <a:tr h="511629">
                <a:tc>
                  <a:txBody>
                    <a:bodyPr/>
                    <a:lstStyle/>
                    <a:p>
                      <a:pPr marL="0" marR="0">
                        <a:spcBef>
                          <a:spcPts val="0"/>
                        </a:spcBef>
                        <a:spcAft>
                          <a:spcPts val="0"/>
                        </a:spcAft>
                      </a:pPr>
                      <a:r>
                        <a:rPr lang="en-US" sz="1600" dirty="0">
                          <a:effectLst/>
                        </a:rPr>
                        <a:t>Training Participants</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116,211</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121,505</a:t>
                      </a:r>
                    </a:p>
                  </a:txBody>
                  <a:tcPr marL="68580" marR="68580" marT="0" marB="0" anchor="ct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118,244</a:t>
                      </a:r>
                    </a:p>
                  </a:txBody>
                  <a:tcPr marL="68580" marR="68580" marT="0" marB="0" anchor="ctr"/>
                </a:tc>
                <a:tc>
                  <a:txBody>
                    <a:bodyPr/>
                    <a:lstStyle/>
                    <a:p>
                      <a:pPr marL="0" marR="0" algn="ctr">
                        <a:spcBef>
                          <a:spcPts val="0"/>
                        </a:spcBef>
                        <a:spcAft>
                          <a:spcPts val="0"/>
                        </a:spcAft>
                      </a:pPr>
                      <a:r>
                        <a:rPr lang="en-US" sz="1600" dirty="0">
                          <a:effectLst/>
                        </a:rPr>
                        <a:t>120,483</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117,220</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125,783</a:t>
                      </a:r>
                      <a:endParaRPr lang="en-US" sz="160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107,658</a:t>
                      </a:r>
                      <a:endParaRPr lang="en-US" sz="1600" dirty="0">
                        <a:solidFill>
                          <a:srgbClr val="000000"/>
                        </a:solidFill>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826210831"/>
                  </a:ext>
                </a:extLst>
              </a:tr>
            </a:tbl>
          </a:graphicData>
        </a:graphic>
      </p:graphicFrame>
      <p:sp>
        <p:nvSpPr>
          <p:cNvPr id="3" name="Content Placeholder 2"/>
          <p:cNvSpPr>
            <a:spLocks noGrp="1"/>
          </p:cNvSpPr>
          <p:nvPr>
            <p:ph idx="1"/>
          </p:nvPr>
        </p:nvSpPr>
        <p:spPr>
          <a:xfrm>
            <a:off x="342900" y="4953000"/>
            <a:ext cx="8458200" cy="1828800"/>
          </a:xfrm>
        </p:spPr>
        <p:txBody>
          <a:bodyPr>
            <a:noAutofit/>
          </a:bodyPr>
          <a:lstStyle/>
          <a:p>
            <a:pPr indent="-182880">
              <a:spcBef>
                <a:spcPts val="0"/>
              </a:spcBef>
              <a:spcAft>
                <a:spcPts val="1200"/>
              </a:spcAft>
            </a:pPr>
            <a:r>
              <a:rPr lang="en-US" b="0" dirty="0"/>
              <a:t>Add prior year above data to APR and ask for explanation of change? </a:t>
            </a:r>
          </a:p>
          <a:p>
            <a:pPr marL="342900" indent="-342900">
              <a:spcBef>
                <a:spcPts val="0"/>
              </a:spcBef>
              <a:buFont typeface="Arial" panose="020B0604020202020204" pitchFamily="34" charset="0"/>
              <a:buChar char="•"/>
            </a:pPr>
            <a:r>
              <a:rPr lang="en-US" b="0" dirty="0"/>
              <a:t>Actual variance – what is cause?</a:t>
            </a:r>
          </a:p>
          <a:p>
            <a:pPr marL="342900" indent="-342900">
              <a:spcBef>
                <a:spcPts val="0"/>
              </a:spcBef>
              <a:buFont typeface="Arial" panose="020B0604020202020204" pitchFamily="34" charset="0"/>
              <a:buChar char="•"/>
            </a:pPr>
            <a:r>
              <a:rPr lang="en-US" b="0" dirty="0"/>
              <a:t>Reflection of data fidelity issues/corrections?  </a:t>
            </a:r>
          </a:p>
          <a:p>
            <a:pPr marL="342900" indent="-342900">
              <a:spcBef>
                <a:spcPts val="0"/>
              </a:spcBef>
              <a:buFont typeface="Arial" panose="020B0604020202020204" pitchFamily="34" charset="0"/>
              <a:buChar char="•"/>
            </a:pPr>
            <a:r>
              <a:rPr lang="en-US" b="0" dirty="0"/>
              <a:t>Reflection of data system integrity issues?   </a:t>
            </a:r>
          </a:p>
        </p:txBody>
      </p:sp>
    </p:spTree>
    <p:extLst>
      <p:ext uri="{BB962C8B-B14F-4D97-AF65-F5344CB8AC3E}">
        <p14:creationId xmlns:p14="http://schemas.microsoft.com/office/powerpoint/2010/main" val="2849553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6934200" cy="762000"/>
          </a:xfrm>
        </p:spPr>
        <p:txBody>
          <a:bodyPr>
            <a:noAutofit/>
          </a:bodyPr>
          <a:lstStyle/>
          <a:p>
            <a:pPr algn="ctr">
              <a:spcBef>
                <a:spcPts val="600"/>
              </a:spcBef>
              <a:spcAft>
                <a:spcPts val="1200"/>
              </a:spcAft>
            </a:pPr>
            <a:r>
              <a:rPr lang="en-US" sz="4000" b="1" cap="none" dirty="0">
                <a:solidFill>
                  <a:srgbClr val="0070C0"/>
                </a:solidFill>
                <a:latin typeface="+mn-lt"/>
              </a:rPr>
              <a:t>Next Steps  </a:t>
            </a:r>
          </a:p>
        </p:txBody>
      </p:sp>
      <p:sp>
        <p:nvSpPr>
          <p:cNvPr id="3" name="Content Placeholder 2"/>
          <p:cNvSpPr>
            <a:spLocks noGrp="1"/>
          </p:cNvSpPr>
          <p:nvPr>
            <p:ph idx="1"/>
          </p:nvPr>
        </p:nvSpPr>
        <p:spPr>
          <a:xfrm>
            <a:off x="152400" y="1447800"/>
            <a:ext cx="8496300" cy="5105400"/>
          </a:xfrm>
        </p:spPr>
        <p:txBody>
          <a:bodyPr>
            <a:noAutofit/>
          </a:bodyPr>
          <a:lstStyle/>
          <a:p>
            <a:pPr marL="457200" indent="-457200">
              <a:spcBef>
                <a:spcPts val="0"/>
              </a:spcBef>
              <a:spcAft>
                <a:spcPts val="1200"/>
              </a:spcAft>
              <a:buFont typeface="Arial" panose="020B0604020202020204" pitchFamily="34" charset="0"/>
              <a:buChar char="•"/>
            </a:pPr>
            <a:r>
              <a:rPr lang="en-US" sz="2800" dirty="0"/>
              <a:t>Share f</a:t>
            </a:r>
            <a:r>
              <a:rPr lang="en-US" sz="2800" b="1" dirty="0"/>
              <a:t>eedback on proposed APR changes</a:t>
            </a:r>
          </a:p>
          <a:p>
            <a:pPr marL="457200" indent="-457200">
              <a:spcBef>
                <a:spcPts val="0"/>
              </a:spcBef>
              <a:spcAft>
                <a:spcPts val="1200"/>
              </a:spcAft>
              <a:buFont typeface="Arial" panose="020B0604020202020204" pitchFamily="34" charset="0"/>
              <a:buChar char="•"/>
            </a:pPr>
            <a:r>
              <a:rPr lang="en-US" sz="2800" dirty="0"/>
              <a:t>Watch for State Plan updates  </a:t>
            </a:r>
            <a:endParaRPr lang="en-US" sz="2800" b="1" dirty="0"/>
          </a:p>
          <a:p>
            <a:pPr marL="457200" indent="-457200">
              <a:spcBef>
                <a:spcPts val="0"/>
              </a:spcBef>
              <a:spcAft>
                <a:spcPts val="1200"/>
              </a:spcAft>
              <a:buFont typeface="Arial" panose="020B0604020202020204" pitchFamily="34" charset="0"/>
              <a:buChar char="•"/>
            </a:pPr>
            <a:r>
              <a:rPr lang="en-US" sz="2800" dirty="0"/>
              <a:t>Participate in Using Your Data session and </a:t>
            </a:r>
            <a:r>
              <a:rPr lang="en-US" sz="2800"/>
              <a:t>understand your data </a:t>
            </a:r>
            <a:r>
              <a:rPr lang="en-US" sz="2800" dirty="0"/>
              <a:t>changes.    </a:t>
            </a:r>
          </a:p>
          <a:p>
            <a:pPr marL="274320" indent="-457200">
              <a:spcBef>
                <a:spcPts val="0"/>
              </a:spcBef>
              <a:spcAft>
                <a:spcPts val="1200"/>
              </a:spcAft>
              <a:buFont typeface="Arial" panose="020B0604020202020204" pitchFamily="34" charset="0"/>
              <a:buChar char="•"/>
            </a:pPr>
            <a:endParaRPr lang="en-US" sz="1200" b="1" dirty="0"/>
          </a:p>
          <a:p>
            <a:pPr indent="-182880" algn="ctr">
              <a:spcBef>
                <a:spcPts val="0"/>
              </a:spcBef>
              <a:spcAft>
                <a:spcPts val="1200"/>
              </a:spcAft>
            </a:pPr>
            <a:r>
              <a:rPr lang="en-US" sz="2800" b="1" dirty="0"/>
              <a:t>CATADA – Diane Golden</a:t>
            </a:r>
          </a:p>
          <a:p>
            <a:pPr marL="274320" lvl="1" indent="0" algn="ctr">
              <a:spcBef>
                <a:spcPts val="0"/>
              </a:spcBef>
              <a:spcAft>
                <a:spcPts val="1200"/>
              </a:spcAft>
              <a:buClr>
                <a:srgbClr val="0070C0"/>
              </a:buClr>
              <a:buNone/>
            </a:pPr>
            <a:r>
              <a:rPr lang="en-US" sz="2800" dirty="0">
                <a:solidFill>
                  <a:srgbClr val="0070C0"/>
                </a:solidFill>
              </a:rPr>
              <a:t>diane.golden@ataporg.org</a:t>
            </a:r>
            <a:r>
              <a:rPr lang="en-US" sz="2800" dirty="0"/>
              <a:t> </a:t>
            </a:r>
          </a:p>
          <a:p>
            <a:pPr indent="-182880" algn="ctr">
              <a:spcBef>
                <a:spcPts val="0"/>
              </a:spcBef>
              <a:spcAft>
                <a:spcPts val="1200"/>
              </a:spcAft>
              <a:buClr>
                <a:srgbClr val="0070C0"/>
              </a:buClr>
            </a:pPr>
            <a:r>
              <a:rPr lang="en-US" sz="2800" dirty="0"/>
              <a:t>ACL – Rob Groenendaal </a:t>
            </a:r>
          </a:p>
          <a:p>
            <a:pPr marL="274320" lvl="1" indent="0" algn="ctr">
              <a:spcBef>
                <a:spcPts val="0"/>
              </a:spcBef>
              <a:spcAft>
                <a:spcPts val="1200"/>
              </a:spcAft>
              <a:buClr>
                <a:srgbClr val="0070C0"/>
              </a:buClr>
              <a:buNone/>
            </a:pPr>
            <a:r>
              <a:rPr lang="en-US" sz="2800" dirty="0">
                <a:solidFill>
                  <a:srgbClr val="0070C0"/>
                </a:solidFill>
              </a:rPr>
              <a:t>Robert.Groenendaal@acl.hhs.gov  </a:t>
            </a:r>
            <a:endParaRPr lang="en-US" sz="2800" dirty="0"/>
          </a:p>
          <a:p>
            <a:pPr>
              <a:spcBef>
                <a:spcPts val="0"/>
              </a:spcBef>
            </a:pPr>
            <a:endParaRPr lang="en-US" sz="2800" b="0" dirty="0"/>
          </a:p>
          <a:p>
            <a:pPr>
              <a:spcBef>
                <a:spcPts val="0"/>
              </a:spcBef>
            </a:pPr>
            <a:r>
              <a:rPr lang="en-US" sz="2800" b="0" dirty="0"/>
              <a:t> </a:t>
            </a:r>
          </a:p>
          <a:p>
            <a:pPr>
              <a:spcBef>
                <a:spcPts val="0"/>
              </a:spcBef>
            </a:pPr>
            <a:r>
              <a:rPr lang="en-US" sz="2800" b="0" dirty="0"/>
              <a:t> </a:t>
            </a:r>
            <a:endParaRPr lang="en-US" sz="2400" b="0" dirty="0"/>
          </a:p>
          <a:p>
            <a:pPr>
              <a:spcBef>
                <a:spcPts val="0"/>
              </a:spcBef>
            </a:pPr>
            <a:endParaRPr lang="en-US" sz="800" b="1" dirty="0"/>
          </a:p>
          <a:p>
            <a:pPr>
              <a:spcBef>
                <a:spcPts val="0"/>
              </a:spcBef>
            </a:pPr>
            <a:r>
              <a:rPr lang="en-US" sz="2800" b="0" dirty="0"/>
              <a:t> </a:t>
            </a:r>
          </a:p>
        </p:txBody>
      </p:sp>
    </p:spTree>
    <p:extLst>
      <p:ext uri="{BB962C8B-B14F-4D97-AF65-F5344CB8AC3E}">
        <p14:creationId xmlns:p14="http://schemas.microsoft.com/office/powerpoint/2010/main" val="76183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Autofit/>
          </a:bodyPr>
          <a:lstStyle/>
          <a:p>
            <a:pPr algn="ctr">
              <a:spcBef>
                <a:spcPts val="600"/>
              </a:spcBef>
              <a:spcAft>
                <a:spcPts val="1200"/>
              </a:spcAft>
            </a:pPr>
            <a:r>
              <a:rPr lang="en-US" b="1" cap="none" dirty="0">
                <a:solidFill>
                  <a:srgbClr val="0070C0"/>
                </a:solidFill>
                <a:latin typeface="+mn-lt"/>
              </a:rPr>
              <a:t>Topics </a:t>
            </a:r>
          </a:p>
        </p:txBody>
      </p:sp>
      <p:sp>
        <p:nvSpPr>
          <p:cNvPr id="3" name="Content Placeholder 2"/>
          <p:cNvSpPr>
            <a:spLocks noGrp="1"/>
          </p:cNvSpPr>
          <p:nvPr>
            <p:ph idx="1"/>
          </p:nvPr>
        </p:nvSpPr>
        <p:spPr>
          <a:xfrm>
            <a:off x="990600" y="1752600"/>
            <a:ext cx="7315200" cy="4648200"/>
          </a:xfrm>
        </p:spPr>
        <p:txBody>
          <a:bodyPr>
            <a:noAutofit/>
          </a:bodyPr>
          <a:lstStyle/>
          <a:p>
            <a:pPr>
              <a:spcBef>
                <a:spcPts val="0"/>
              </a:spcBef>
              <a:spcAft>
                <a:spcPts val="1200"/>
              </a:spcAft>
            </a:pPr>
            <a:r>
              <a:rPr lang="en-US" sz="3200" dirty="0"/>
              <a:t>Proposed Updates to Annual Progress Report (for FY 2020-2022) </a:t>
            </a:r>
            <a:endParaRPr lang="en-US" sz="3200" b="0" dirty="0"/>
          </a:p>
          <a:p>
            <a:pPr>
              <a:spcBef>
                <a:spcPts val="0"/>
              </a:spcBef>
              <a:spcAft>
                <a:spcPts val="1200"/>
              </a:spcAft>
            </a:pPr>
            <a:endParaRPr lang="en-US" sz="3200" b="0" dirty="0"/>
          </a:p>
          <a:p>
            <a:pPr>
              <a:spcBef>
                <a:spcPts val="0"/>
              </a:spcBef>
              <a:spcAft>
                <a:spcPts val="1200"/>
              </a:spcAft>
            </a:pPr>
            <a:r>
              <a:rPr lang="en-US" sz="3200" b="1" dirty="0"/>
              <a:t>State Plan for FY 2018-2020 Update </a:t>
            </a:r>
          </a:p>
          <a:p>
            <a:pPr>
              <a:spcBef>
                <a:spcPts val="0"/>
              </a:spcBef>
              <a:spcAft>
                <a:spcPts val="1200"/>
              </a:spcAft>
            </a:pPr>
            <a:endParaRPr lang="en-US" sz="3200" dirty="0"/>
          </a:p>
          <a:p>
            <a:pPr>
              <a:spcBef>
                <a:spcPts val="0"/>
              </a:spcBef>
              <a:spcAft>
                <a:spcPts val="1200"/>
              </a:spcAft>
            </a:pPr>
            <a:r>
              <a:rPr lang="en-US" sz="3200" dirty="0"/>
              <a:t>Historical Data Highlights/Trends  </a:t>
            </a:r>
            <a:endParaRPr lang="en-US" sz="2800" dirty="0"/>
          </a:p>
          <a:p>
            <a:pPr>
              <a:spcBef>
                <a:spcPts val="0"/>
              </a:spcBef>
            </a:pPr>
            <a:endParaRPr lang="en-US" sz="2800" b="0" dirty="0"/>
          </a:p>
          <a:p>
            <a:pPr>
              <a:spcBef>
                <a:spcPts val="0"/>
              </a:spcBef>
            </a:pPr>
            <a:r>
              <a:rPr lang="en-US" sz="2800" b="0" dirty="0"/>
              <a:t> </a:t>
            </a:r>
          </a:p>
          <a:p>
            <a:pPr>
              <a:spcBef>
                <a:spcPts val="0"/>
              </a:spcBef>
            </a:pPr>
            <a:r>
              <a:rPr lang="en-US" sz="2800" b="0" dirty="0"/>
              <a:t> </a:t>
            </a:r>
            <a:endParaRPr lang="en-US" sz="2400" b="0" dirty="0"/>
          </a:p>
          <a:p>
            <a:pPr>
              <a:spcBef>
                <a:spcPts val="0"/>
              </a:spcBef>
            </a:pPr>
            <a:endParaRPr lang="en-US" sz="800" b="1" dirty="0"/>
          </a:p>
          <a:p>
            <a:pPr>
              <a:spcBef>
                <a:spcPts val="0"/>
              </a:spcBef>
            </a:pPr>
            <a:r>
              <a:rPr lang="en-US" sz="2800" b="0" dirty="0"/>
              <a:t> </a:t>
            </a:r>
          </a:p>
        </p:txBody>
      </p:sp>
    </p:spTree>
    <p:extLst>
      <p:ext uri="{BB962C8B-B14F-4D97-AF65-F5344CB8AC3E}">
        <p14:creationId xmlns:p14="http://schemas.microsoft.com/office/powerpoint/2010/main" val="249352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Autofit/>
          </a:bodyPr>
          <a:lstStyle/>
          <a:p>
            <a:pPr algn="ctr">
              <a:spcBef>
                <a:spcPts val="600"/>
              </a:spcBef>
              <a:spcAft>
                <a:spcPts val="1200"/>
              </a:spcAft>
            </a:pPr>
            <a:r>
              <a:rPr lang="en-US" b="1" cap="none" dirty="0">
                <a:solidFill>
                  <a:srgbClr val="0070C0"/>
                </a:solidFill>
                <a:latin typeface="+mn-lt"/>
              </a:rPr>
              <a:t>Updates to next APR   (FY2020-2022) </a:t>
            </a:r>
          </a:p>
        </p:txBody>
      </p:sp>
      <p:sp>
        <p:nvSpPr>
          <p:cNvPr id="3" name="Content Placeholder 2"/>
          <p:cNvSpPr>
            <a:spLocks noGrp="1"/>
          </p:cNvSpPr>
          <p:nvPr>
            <p:ph idx="1"/>
          </p:nvPr>
        </p:nvSpPr>
        <p:spPr>
          <a:xfrm>
            <a:off x="209550" y="1295400"/>
            <a:ext cx="8724900" cy="5257800"/>
          </a:xfrm>
        </p:spPr>
        <p:txBody>
          <a:bodyPr>
            <a:noAutofit/>
          </a:bodyPr>
          <a:lstStyle/>
          <a:p>
            <a:pPr>
              <a:spcBef>
                <a:spcPts val="0"/>
              </a:spcBef>
              <a:spcAft>
                <a:spcPts val="1200"/>
              </a:spcAft>
            </a:pPr>
            <a:r>
              <a:rPr lang="en-US" sz="3200" dirty="0"/>
              <a:t>Proposed revisions targeted to -- </a:t>
            </a:r>
          </a:p>
          <a:p>
            <a:pPr lvl="1">
              <a:spcBef>
                <a:spcPts val="0"/>
              </a:spcBef>
              <a:spcAft>
                <a:spcPts val="1200"/>
              </a:spcAft>
            </a:pPr>
            <a:r>
              <a:rPr lang="en-US" sz="2800" b="1" dirty="0"/>
              <a:t> Address areas of data inconsistency</a:t>
            </a:r>
          </a:p>
          <a:p>
            <a:pPr lvl="1">
              <a:spcBef>
                <a:spcPts val="0"/>
              </a:spcBef>
              <a:spcAft>
                <a:spcPts val="1200"/>
              </a:spcAft>
            </a:pPr>
            <a:r>
              <a:rPr lang="en-US" sz="2800" b="1" dirty="0"/>
              <a:t> Clarify categorizations/taxonomy application</a:t>
            </a:r>
          </a:p>
          <a:p>
            <a:pPr lvl="1">
              <a:spcBef>
                <a:spcPts val="0"/>
              </a:spcBef>
              <a:spcAft>
                <a:spcPts val="1200"/>
              </a:spcAft>
            </a:pPr>
            <a:r>
              <a:rPr lang="en-US" sz="2800" b="1" dirty="0"/>
              <a:t> Eliminate data elements or exclusions rarely used or prone to misunderstanding</a:t>
            </a:r>
          </a:p>
          <a:p>
            <a:pPr lvl="1">
              <a:spcBef>
                <a:spcPts val="0"/>
              </a:spcBef>
            </a:pPr>
            <a:endParaRPr lang="en-US" sz="800" b="1" dirty="0"/>
          </a:p>
          <a:p>
            <a:pPr>
              <a:spcBef>
                <a:spcPts val="0"/>
              </a:spcBef>
              <a:spcAft>
                <a:spcPts val="1200"/>
              </a:spcAft>
            </a:pPr>
            <a:r>
              <a:rPr lang="en-US" sz="3200" b="1" dirty="0"/>
              <a:t>Revised Instruction Manual </a:t>
            </a:r>
          </a:p>
          <a:p>
            <a:pPr lvl="1">
              <a:spcBef>
                <a:spcPts val="0"/>
              </a:spcBef>
              <a:spcAft>
                <a:spcPts val="1200"/>
              </a:spcAft>
            </a:pPr>
            <a:r>
              <a:rPr lang="en-US" sz="3200" b="1" dirty="0"/>
              <a:t> </a:t>
            </a:r>
            <a:r>
              <a:rPr lang="en-US" sz="2800" b="1" dirty="0"/>
              <a:t>Updated AT Type Taxonomy</a:t>
            </a:r>
          </a:p>
          <a:p>
            <a:pPr lvl="1">
              <a:spcBef>
                <a:spcPts val="0"/>
              </a:spcBef>
              <a:spcAft>
                <a:spcPts val="1200"/>
              </a:spcAft>
            </a:pPr>
            <a:r>
              <a:rPr lang="en-US" sz="2800" dirty="0"/>
              <a:t> </a:t>
            </a:r>
            <a:r>
              <a:rPr lang="en-US" sz="2800" b="1" dirty="0"/>
              <a:t>Eliminated duplication between APR and Instruction Manual  </a:t>
            </a:r>
          </a:p>
          <a:p>
            <a:pPr>
              <a:spcBef>
                <a:spcPts val="0"/>
              </a:spcBef>
              <a:spcAft>
                <a:spcPts val="1200"/>
              </a:spcAft>
            </a:pPr>
            <a:endParaRPr lang="en-US" sz="2800" dirty="0"/>
          </a:p>
          <a:p>
            <a:pPr>
              <a:spcBef>
                <a:spcPts val="0"/>
              </a:spcBef>
            </a:pPr>
            <a:endParaRPr lang="en-US" sz="2800" b="0" dirty="0"/>
          </a:p>
          <a:p>
            <a:pPr>
              <a:spcBef>
                <a:spcPts val="0"/>
              </a:spcBef>
            </a:pPr>
            <a:r>
              <a:rPr lang="en-US" sz="2800" b="0" dirty="0"/>
              <a:t> </a:t>
            </a:r>
          </a:p>
          <a:p>
            <a:pPr>
              <a:spcBef>
                <a:spcPts val="0"/>
              </a:spcBef>
            </a:pPr>
            <a:r>
              <a:rPr lang="en-US" sz="2800" b="0" dirty="0"/>
              <a:t> </a:t>
            </a:r>
            <a:endParaRPr lang="en-US" sz="2400" b="0" dirty="0"/>
          </a:p>
          <a:p>
            <a:pPr>
              <a:spcBef>
                <a:spcPts val="0"/>
              </a:spcBef>
            </a:pPr>
            <a:endParaRPr lang="en-US" sz="800" b="1" dirty="0"/>
          </a:p>
          <a:p>
            <a:pPr>
              <a:spcBef>
                <a:spcPts val="0"/>
              </a:spcBef>
            </a:pPr>
            <a:r>
              <a:rPr lang="en-US" sz="2800" b="0" dirty="0"/>
              <a:t> </a:t>
            </a:r>
          </a:p>
        </p:txBody>
      </p:sp>
    </p:spTree>
    <p:extLst>
      <p:ext uri="{BB962C8B-B14F-4D97-AF65-F5344CB8AC3E}">
        <p14:creationId xmlns:p14="http://schemas.microsoft.com/office/powerpoint/2010/main" val="1518707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spcBef>
                <a:spcPts val="600"/>
              </a:spcBef>
              <a:spcAft>
                <a:spcPts val="1200"/>
              </a:spcAft>
            </a:pPr>
            <a:r>
              <a:rPr lang="en-US" b="1" cap="none" dirty="0">
                <a:solidFill>
                  <a:srgbClr val="0070C0"/>
                </a:solidFill>
                <a:latin typeface="+mn-lt"/>
              </a:rPr>
              <a:t>Proposed Update – State Financing  </a:t>
            </a:r>
          </a:p>
        </p:txBody>
      </p:sp>
      <p:sp>
        <p:nvSpPr>
          <p:cNvPr id="3" name="Content Placeholder 2"/>
          <p:cNvSpPr>
            <a:spLocks noGrp="1"/>
          </p:cNvSpPr>
          <p:nvPr>
            <p:ph idx="1"/>
          </p:nvPr>
        </p:nvSpPr>
        <p:spPr>
          <a:xfrm>
            <a:off x="19050" y="1447800"/>
            <a:ext cx="8858250" cy="4800600"/>
          </a:xfrm>
        </p:spPr>
        <p:txBody>
          <a:bodyPr>
            <a:noAutofit/>
          </a:bodyPr>
          <a:lstStyle/>
          <a:p>
            <a:pPr lvl="1">
              <a:spcBef>
                <a:spcPts val="0"/>
              </a:spcBef>
              <a:spcAft>
                <a:spcPts val="1200"/>
              </a:spcAft>
            </a:pPr>
            <a:r>
              <a:rPr lang="en-US" sz="2800" b="1" dirty="0"/>
              <a:t> Require “investment” description for partnership financial loans reported with no interest buy-down or guarantee</a:t>
            </a:r>
          </a:p>
          <a:p>
            <a:pPr lvl="2">
              <a:spcBef>
                <a:spcPts val="0"/>
              </a:spcBef>
              <a:spcAft>
                <a:spcPts val="1200"/>
              </a:spcAft>
            </a:pPr>
            <a:r>
              <a:rPr lang="en-US" sz="2600" b="1" dirty="0"/>
              <a:t>State AT Program must have some kind of subsidy or other “investment” in partnership loans reported in APR</a:t>
            </a:r>
          </a:p>
          <a:p>
            <a:pPr lvl="2">
              <a:spcBef>
                <a:spcPts val="0"/>
              </a:spcBef>
              <a:spcAft>
                <a:spcPts val="1200"/>
              </a:spcAft>
            </a:pPr>
            <a:r>
              <a:rPr lang="en-US" sz="2600" b="1" dirty="0"/>
              <a:t>Most common is low-interest rate (prime or less) obtained via written agreement </a:t>
            </a:r>
          </a:p>
          <a:p>
            <a:pPr lvl="2">
              <a:spcBef>
                <a:spcPts val="0"/>
              </a:spcBef>
              <a:spcAft>
                <a:spcPts val="1200"/>
              </a:spcAft>
            </a:pPr>
            <a:r>
              <a:rPr lang="en-US" sz="2600" b="1" dirty="0"/>
              <a:t>If loans are not low-interest, must provide description of subsidy/investment </a:t>
            </a:r>
          </a:p>
          <a:p>
            <a:pPr marL="274320" lvl="1" indent="0">
              <a:spcBef>
                <a:spcPts val="0"/>
              </a:spcBef>
              <a:spcAft>
                <a:spcPts val="1200"/>
              </a:spcAft>
              <a:buNone/>
            </a:pPr>
            <a:endParaRPr lang="en-US" sz="2800" dirty="0"/>
          </a:p>
          <a:p>
            <a:pPr>
              <a:spcBef>
                <a:spcPts val="0"/>
              </a:spcBef>
            </a:pPr>
            <a:endParaRPr lang="en-US" sz="2800" b="0" dirty="0"/>
          </a:p>
          <a:p>
            <a:pPr>
              <a:spcBef>
                <a:spcPts val="0"/>
              </a:spcBef>
            </a:pPr>
            <a:r>
              <a:rPr lang="en-US" sz="2800" b="0" dirty="0"/>
              <a:t> </a:t>
            </a:r>
          </a:p>
          <a:p>
            <a:pPr>
              <a:spcBef>
                <a:spcPts val="0"/>
              </a:spcBef>
            </a:pPr>
            <a:r>
              <a:rPr lang="en-US" sz="2800" b="0" dirty="0"/>
              <a:t> </a:t>
            </a:r>
            <a:endParaRPr lang="en-US" sz="2400" b="0" dirty="0"/>
          </a:p>
          <a:p>
            <a:pPr>
              <a:spcBef>
                <a:spcPts val="0"/>
              </a:spcBef>
            </a:pPr>
            <a:endParaRPr lang="en-US" sz="800" b="1" dirty="0"/>
          </a:p>
          <a:p>
            <a:pPr>
              <a:spcBef>
                <a:spcPts val="0"/>
              </a:spcBef>
            </a:pPr>
            <a:r>
              <a:rPr lang="en-US" sz="2800" b="0" dirty="0"/>
              <a:t> </a:t>
            </a:r>
          </a:p>
        </p:txBody>
      </p:sp>
    </p:spTree>
    <p:extLst>
      <p:ext uri="{BB962C8B-B14F-4D97-AF65-F5344CB8AC3E}">
        <p14:creationId xmlns:p14="http://schemas.microsoft.com/office/powerpoint/2010/main" val="2097300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spcBef>
                <a:spcPts val="600"/>
              </a:spcBef>
              <a:spcAft>
                <a:spcPts val="1200"/>
              </a:spcAft>
            </a:pPr>
            <a:r>
              <a:rPr lang="en-US" b="1" cap="none" dirty="0">
                <a:solidFill>
                  <a:srgbClr val="0070C0"/>
                </a:solidFill>
                <a:latin typeface="+mn-lt"/>
              </a:rPr>
              <a:t>Proposed Update - Exchange  </a:t>
            </a:r>
          </a:p>
        </p:txBody>
      </p:sp>
      <p:sp>
        <p:nvSpPr>
          <p:cNvPr id="3" name="Content Placeholder 2"/>
          <p:cNvSpPr>
            <a:spLocks noGrp="1"/>
          </p:cNvSpPr>
          <p:nvPr>
            <p:ph idx="1"/>
          </p:nvPr>
        </p:nvSpPr>
        <p:spPr>
          <a:xfrm>
            <a:off x="0" y="1600200"/>
            <a:ext cx="8763000" cy="4953000"/>
          </a:xfrm>
        </p:spPr>
        <p:txBody>
          <a:bodyPr>
            <a:noAutofit/>
          </a:bodyPr>
          <a:lstStyle/>
          <a:p>
            <a:pPr lvl="1">
              <a:spcBef>
                <a:spcPts val="0"/>
              </a:spcBef>
              <a:spcAft>
                <a:spcPts val="1200"/>
              </a:spcAft>
            </a:pPr>
            <a:r>
              <a:rPr lang="en-US" sz="2800" b="1" dirty="0"/>
              <a:t>Eliminate option for automatic exclusion of all exchange recipients from performance measure</a:t>
            </a:r>
          </a:p>
          <a:p>
            <a:pPr lvl="2">
              <a:spcBef>
                <a:spcPts val="0"/>
              </a:spcBef>
              <a:spcAft>
                <a:spcPts val="1200"/>
              </a:spcAft>
            </a:pPr>
            <a:r>
              <a:rPr lang="en-US" sz="2400" b="1" dirty="0"/>
              <a:t> Programs will need some kind of intermediary role to collect performance measure data and report exchange events</a:t>
            </a:r>
          </a:p>
          <a:p>
            <a:pPr lvl="2">
              <a:spcBef>
                <a:spcPts val="0"/>
              </a:spcBef>
              <a:spcAft>
                <a:spcPts val="1200"/>
              </a:spcAft>
            </a:pPr>
            <a:r>
              <a:rPr lang="en-US" sz="2400" b="1" dirty="0"/>
              <a:t> Can exclude any reuse event (including exchange) when collecting performance measure is not appropriate because recipient cannot legitimately respond because they have legal obligation to provide AT (e.g. VR, IDEA, Medicaid, etc.) </a:t>
            </a:r>
            <a:endParaRPr lang="en-US" sz="2400" dirty="0"/>
          </a:p>
          <a:p>
            <a:pPr>
              <a:spcBef>
                <a:spcPts val="0"/>
              </a:spcBef>
            </a:pPr>
            <a:endParaRPr lang="en-US" sz="2800" b="0" dirty="0"/>
          </a:p>
          <a:p>
            <a:pPr>
              <a:spcBef>
                <a:spcPts val="0"/>
              </a:spcBef>
            </a:pPr>
            <a:r>
              <a:rPr lang="en-US" sz="2800" b="0" dirty="0"/>
              <a:t> </a:t>
            </a:r>
          </a:p>
          <a:p>
            <a:pPr>
              <a:spcBef>
                <a:spcPts val="0"/>
              </a:spcBef>
            </a:pPr>
            <a:r>
              <a:rPr lang="en-US" sz="2800" b="0" dirty="0"/>
              <a:t> </a:t>
            </a:r>
            <a:endParaRPr lang="en-US" sz="2400" b="0" dirty="0"/>
          </a:p>
          <a:p>
            <a:pPr>
              <a:spcBef>
                <a:spcPts val="0"/>
              </a:spcBef>
            </a:pPr>
            <a:endParaRPr lang="en-US" sz="800" b="1" dirty="0"/>
          </a:p>
          <a:p>
            <a:pPr>
              <a:spcBef>
                <a:spcPts val="0"/>
              </a:spcBef>
            </a:pPr>
            <a:r>
              <a:rPr lang="en-US" sz="2800" b="0" dirty="0"/>
              <a:t> </a:t>
            </a:r>
          </a:p>
        </p:txBody>
      </p:sp>
    </p:spTree>
    <p:extLst>
      <p:ext uri="{BB962C8B-B14F-4D97-AF65-F5344CB8AC3E}">
        <p14:creationId xmlns:p14="http://schemas.microsoft.com/office/powerpoint/2010/main" val="100615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spcBef>
                <a:spcPts val="600"/>
              </a:spcBef>
              <a:spcAft>
                <a:spcPts val="1200"/>
              </a:spcAft>
            </a:pPr>
            <a:r>
              <a:rPr lang="en-US" b="1" cap="none" dirty="0">
                <a:solidFill>
                  <a:srgbClr val="0070C0"/>
                </a:solidFill>
                <a:latin typeface="+mn-lt"/>
              </a:rPr>
              <a:t>Proposed Update – Device Loan </a:t>
            </a:r>
          </a:p>
        </p:txBody>
      </p:sp>
      <p:sp>
        <p:nvSpPr>
          <p:cNvPr id="3" name="Content Placeholder 2"/>
          <p:cNvSpPr>
            <a:spLocks noGrp="1"/>
          </p:cNvSpPr>
          <p:nvPr>
            <p:ph idx="1"/>
          </p:nvPr>
        </p:nvSpPr>
        <p:spPr>
          <a:xfrm>
            <a:off x="381000" y="1447800"/>
            <a:ext cx="8305800" cy="1066800"/>
          </a:xfrm>
        </p:spPr>
        <p:txBody>
          <a:bodyPr>
            <a:noAutofit/>
          </a:bodyPr>
          <a:lstStyle/>
          <a:p>
            <a:pPr>
              <a:spcBef>
                <a:spcPts val="0"/>
              </a:spcBef>
              <a:spcAft>
                <a:spcPts val="1200"/>
              </a:spcAft>
            </a:pPr>
            <a:r>
              <a:rPr lang="en-US" sz="2800" dirty="0"/>
              <a:t>Separate decision-making from other purposes in Borrower Type and AT Device Type </a:t>
            </a:r>
            <a:r>
              <a:rPr lang="en-US" b="1" dirty="0"/>
              <a:t>  </a:t>
            </a:r>
            <a:endParaRPr lang="en-US" sz="2800" b="0" dirty="0"/>
          </a:p>
        </p:txBody>
      </p:sp>
      <p:graphicFrame>
        <p:nvGraphicFramePr>
          <p:cNvPr id="7" name="Table 6">
            <a:extLst>
              <a:ext uri="{FF2B5EF4-FFF2-40B4-BE49-F238E27FC236}">
                <a16:creationId xmlns:a16="http://schemas.microsoft.com/office/drawing/2014/main" id="{B088A721-B16D-4DF6-9BAC-2968052FB758}"/>
              </a:ext>
            </a:extLst>
          </p:cNvPr>
          <p:cNvGraphicFramePr>
            <a:graphicFrameLocks noGrp="1"/>
          </p:cNvGraphicFramePr>
          <p:nvPr>
            <p:extLst>
              <p:ext uri="{D42A27DB-BD31-4B8C-83A1-F6EECF244321}">
                <p14:modId xmlns:p14="http://schemas.microsoft.com/office/powerpoint/2010/main" val="2981885672"/>
              </p:ext>
            </p:extLst>
          </p:nvPr>
        </p:nvGraphicFramePr>
        <p:xfrm>
          <a:off x="533400" y="2971800"/>
          <a:ext cx="8153400" cy="2766060"/>
        </p:xfrm>
        <a:graphic>
          <a:graphicData uri="http://schemas.openxmlformats.org/drawingml/2006/table">
            <a:tbl>
              <a:tblPr firstRow="1">
                <a:tableStyleId>{616DA210-FB5B-4158-B5E0-FEB733F419BA}</a:tableStyleId>
              </a:tblPr>
              <a:tblGrid>
                <a:gridCol w="5945710">
                  <a:extLst>
                    <a:ext uri="{9D8B030D-6E8A-4147-A177-3AD203B41FA5}">
                      <a16:colId xmlns:a16="http://schemas.microsoft.com/office/drawing/2014/main" val="2202598498"/>
                    </a:ext>
                  </a:extLst>
                </a:gridCol>
                <a:gridCol w="2207690">
                  <a:extLst>
                    <a:ext uri="{9D8B030D-6E8A-4147-A177-3AD203B41FA5}">
                      <a16:colId xmlns:a16="http://schemas.microsoft.com/office/drawing/2014/main" val="3182046738"/>
                    </a:ext>
                  </a:extLst>
                </a:gridCol>
              </a:tblGrid>
              <a:tr h="263097">
                <a:tc>
                  <a:txBody>
                    <a:bodyPr/>
                    <a:lstStyle/>
                    <a:p>
                      <a:pPr marL="0" marR="0" algn="ctr">
                        <a:spcBef>
                          <a:spcPts val="0"/>
                        </a:spcBef>
                        <a:spcAft>
                          <a:spcPts val="0"/>
                        </a:spcAft>
                      </a:pPr>
                      <a:r>
                        <a:rPr lang="en-US" sz="1600" dirty="0">
                          <a:effectLst/>
                        </a:rPr>
                        <a:t>Primary Purpose of Short-Term Device Loan</a:t>
                      </a:r>
                      <a:endParaRPr lang="en-US" sz="1600" dirty="0">
                        <a:effectLst/>
                        <a:latin typeface="Times New Roman" panose="02020603050405020304" pitchFamily="18" charset="0"/>
                        <a:ea typeface="Times New Roman" panose="02020603050405020304" pitchFamily="18" charset="0"/>
                      </a:endParaRPr>
                    </a:p>
                  </a:txBody>
                  <a:tcPr marL="73025" marR="73025" marB="8890" anchor="b"/>
                </a:tc>
                <a:tc>
                  <a:txBody>
                    <a:bodyPr/>
                    <a:lstStyle/>
                    <a:p>
                      <a:pPr marL="0" marR="0" algn="ctr">
                        <a:spcBef>
                          <a:spcPts val="0"/>
                        </a:spcBef>
                        <a:spcAft>
                          <a:spcPts val="0"/>
                        </a:spcAft>
                      </a:pPr>
                      <a:r>
                        <a:rPr lang="en-US" sz="1600" dirty="0">
                          <a:effectLst/>
                        </a:rPr>
                        <a:t>Number of Loans</a:t>
                      </a:r>
                      <a:endParaRPr lang="en-US" sz="1600" dirty="0">
                        <a:effectLst/>
                        <a:latin typeface="Times New Roman" panose="02020603050405020304" pitchFamily="18" charset="0"/>
                        <a:ea typeface="Times New Roman" panose="02020603050405020304" pitchFamily="18" charset="0"/>
                      </a:endParaRPr>
                    </a:p>
                  </a:txBody>
                  <a:tcPr marL="73025" marR="73025" marB="8890" anchor="b"/>
                </a:tc>
                <a:extLst>
                  <a:ext uri="{0D108BD9-81ED-4DB2-BD59-A6C34878D82A}">
                    <a16:rowId xmlns:a16="http://schemas.microsoft.com/office/drawing/2014/main" val="1242800747"/>
                  </a:ext>
                </a:extLst>
              </a:tr>
              <a:tr h="478052">
                <a:tc>
                  <a:txBody>
                    <a:bodyPr/>
                    <a:lstStyle/>
                    <a:p>
                      <a:pPr marL="0" marR="0">
                        <a:spcBef>
                          <a:spcPts val="0"/>
                        </a:spcBef>
                        <a:spcAft>
                          <a:spcPts val="0"/>
                        </a:spcAft>
                      </a:pPr>
                      <a:r>
                        <a:rPr lang="en-US" sz="1600" dirty="0">
                          <a:solidFill>
                            <a:schemeClr val="tx1"/>
                          </a:solidFill>
                          <a:effectLst/>
                        </a:rPr>
                        <a:t>1. Assist in decision making (device trial or evaluation) </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73025" marR="73025" marB="8890"/>
                </a:tc>
                <a:tc>
                  <a:txBody>
                    <a:bodyPr/>
                    <a:lstStyle/>
                    <a:p>
                      <a:pPr marL="0" marR="0" algn="ctr">
                        <a:spcBef>
                          <a:spcPts val="0"/>
                        </a:spcBef>
                        <a:spcAft>
                          <a:spcPts val="0"/>
                        </a:spcAft>
                      </a:pPr>
                      <a:r>
                        <a:rPr lang="en-US" sz="1600" dirty="0">
                          <a:solidFill>
                            <a:schemeClr val="tx1"/>
                          </a:solidFill>
                          <a:effectLst/>
                        </a:rPr>
                        <a:t>Access Performance Measure</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73025" marR="73025" marB="8890" anchor="ctr"/>
                </a:tc>
                <a:extLst>
                  <a:ext uri="{0D108BD9-81ED-4DB2-BD59-A6C34878D82A}">
                    <a16:rowId xmlns:a16="http://schemas.microsoft.com/office/drawing/2014/main" val="2184833679"/>
                  </a:ext>
                </a:extLst>
              </a:tr>
              <a:tr h="478052">
                <a:tc>
                  <a:txBody>
                    <a:bodyPr/>
                    <a:lstStyle/>
                    <a:p>
                      <a:pPr marL="0" marR="0">
                        <a:spcBef>
                          <a:spcPts val="0"/>
                        </a:spcBef>
                        <a:spcAft>
                          <a:spcPts val="0"/>
                        </a:spcAft>
                      </a:pPr>
                      <a:r>
                        <a:rPr lang="en-US" sz="1600" dirty="0">
                          <a:solidFill>
                            <a:schemeClr val="tx1"/>
                          </a:solidFill>
                          <a:effectLst/>
                        </a:rPr>
                        <a:t>2. Serve as loaner during device repair or while waiting for funding</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73025" marR="73025" marB="8890"/>
                </a:tc>
                <a:tc>
                  <a:txBody>
                    <a:bodyPr/>
                    <a:lstStyle/>
                    <a:p>
                      <a:pPr marL="0" marR="0" algn="ctr">
                        <a:spcBef>
                          <a:spcPts val="0"/>
                        </a:spcBef>
                        <a:spcAft>
                          <a:spcPts val="0"/>
                        </a:spcAft>
                      </a:pPr>
                      <a:r>
                        <a:rPr lang="en-US" sz="1600" dirty="0">
                          <a:solidFill>
                            <a:schemeClr val="tx1"/>
                          </a:solidFill>
                          <a:effectLst/>
                        </a:rPr>
                        <a:t>Acquisition Performance Measure</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73025" marR="73025" marB="8890" anchor="ctr"/>
                </a:tc>
                <a:extLst>
                  <a:ext uri="{0D108BD9-81ED-4DB2-BD59-A6C34878D82A}">
                    <a16:rowId xmlns:a16="http://schemas.microsoft.com/office/drawing/2014/main" val="2913384418"/>
                  </a:ext>
                </a:extLst>
              </a:tr>
              <a:tr h="478052">
                <a:tc>
                  <a:txBody>
                    <a:bodyPr/>
                    <a:lstStyle/>
                    <a:p>
                      <a:pPr marL="0" marR="0">
                        <a:spcBef>
                          <a:spcPts val="0"/>
                        </a:spcBef>
                        <a:spcAft>
                          <a:spcPts val="0"/>
                        </a:spcAft>
                      </a:pPr>
                      <a:r>
                        <a:rPr lang="en-US" sz="1600" dirty="0">
                          <a:solidFill>
                            <a:schemeClr val="tx1"/>
                          </a:solidFill>
                          <a:effectLst/>
                        </a:rPr>
                        <a:t>3. Provide an accommodation on a short-term basis for a time-limited event/situation</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73025" marR="73025" marB="88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rPr>
                        <a:t>Acquisition Performance Measure</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73025" marR="73025" marB="8890" anchor="ctr"/>
                </a:tc>
                <a:extLst>
                  <a:ext uri="{0D108BD9-81ED-4DB2-BD59-A6C34878D82A}">
                    <a16:rowId xmlns:a16="http://schemas.microsoft.com/office/drawing/2014/main" val="3909967265"/>
                  </a:ext>
                </a:extLst>
              </a:tr>
              <a:tr h="478052">
                <a:tc>
                  <a:txBody>
                    <a:bodyPr/>
                    <a:lstStyle/>
                    <a:p>
                      <a:pPr marL="0" marR="0">
                        <a:spcBef>
                          <a:spcPts val="0"/>
                        </a:spcBef>
                        <a:spcAft>
                          <a:spcPts val="0"/>
                        </a:spcAft>
                      </a:pPr>
                      <a:r>
                        <a:rPr lang="en-US" sz="1600" dirty="0">
                          <a:solidFill>
                            <a:schemeClr val="tx1"/>
                          </a:solidFill>
                          <a:effectLst/>
                        </a:rPr>
                        <a:t>4. Conduct training, self-education or other professional development activity</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73025" marR="73025" marB="88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rPr>
                        <a:t>Acquisition Performance Measure</a:t>
                      </a:r>
                      <a:endParaRPr lang="en-US" sz="1600" dirty="0">
                        <a:solidFill>
                          <a:schemeClr val="tx1"/>
                        </a:solidFill>
                        <a:effectLst/>
                        <a:latin typeface="Times New Roman" panose="02020603050405020304" pitchFamily="18" charset="0"/>
                        <a:ea typeface="Times New Roman" panose="02020603050405020304" pitchFamily="18" charset="0"/>
                      </a:endParaRPr>
                    </a:p>
                  </a:txBody>
                  <a:tcPr marL="73025" marR="73025" marB="8890" anchor="ctr"/>
                </a:tc>
                <a:extLst>
                  <a:ext uri="{0D108BD9-81ED-4DB2-BD59-A6C34878D82A}">
                    <a16:rowId xmlns:a16="http://schemas.microsoft.com/office/drawing/2014/main" val="332032450"/>
                  </a:ext>
                </a:extLst>
              </a:tr>
              <a:tr h="263097">
                <a:tc>
                  <a:txBody>
                    <a:bodyPr/>
                    <a:lstStyle/>
                    <a:p>
                      <a:pPr marL="0" marR="0">
                        <a:spcBef>
                          <a:spcPts val="0"/>
                        </a:spcBef>
                        <a:spcAft>
                          <a:spcPts val="0"/>
                        </a:spcAft>
                      </a:pPr>
                      <a:r>
                        <a:rPr lang="en-US" sz="1600" dirty="0">
                          <a:effectLst/>
                        </a:rPr>
                        <a:t>Total</a:t>
                      </a:r>
                      <a:endParaRPr lang="en-US" sz="1600" dirty="0">
                        <a:effectLst/>
                        <a:latin typeface="Times New Roman" panose="02020603050405020304" pitchFamily="18" charset="0"/>
                        <a:ea typeface="Times New Roman" panose="02020603050405020304" pitchFamily="18" charset="0"/>
                      </a:endParaRPr>
                    </a:p>
                  </a:txBody>
                  <a:tcPr marL="73025" marR="73025" marB="8890"/>
                </a:tc>
                <a:tc>
                  <a:txBody>
                    <a:bodyPr/>
                    <a:lstStyle/>
                    <a:p>
                      <a:pPr marL="0" marR="0" algn="ctr">
                        <a:spcBef>
                          <a:spcPts val="0"/>
                        </a:spcBef>
                        <a:spcAft>
                          <a:spcPts val="0"/>
                        </a:spcAft>
                      </a:pPr>
                      <a:r>
                        <a:rPr lang="en-US" sz="1600" dirty="0">
                          <a:effectLst/>
                        </a:rPr>
                        <a:t>System-generated</a:t>
                      </a:r>
                      <a:endParaRPr lang="en-US" sz="1600" dirty="0">
                        <a:effectLst/>
                        <a:latin typeface="Times New Roman" panose="02020603050405020304" pitchFamily="18" charset="0"/>
                        <a:ea typeface="Times New Roman" panose="02020603050405020304" pitchFamily="18" charset="0"/>
                      </a:endParaRPr>
                    </a:p>
                  </a:txBody>
                  <a:tcPr marL="73025" marR="73025" marB="8890"/>
                </a:tc>
                <a:extLst>
                  <a:ext uri="{0D108BD9-81ED-4DB2-BD59-A6C34878D82A}">
                    <a16:rowId xmlns:a16="http://schemas.microsoft.com/office/drawing/2014/main" val="3348252443"/>
                  </a:ext>
                </a:extLst>
              </a:tr>
            </a:tbl>
          </a:graphicData>
        </a:graphic>
      </p:graphicFrame>
    </p:spTree>
    <p:extLst>
      <p:ext uri="{BB962C8B-B14F-4D97-AF65-F5344CB8AC3E}">
        <p14:creationId xmlns:p14="http://schemas.microsoft.com/office/powerpoint/2010/main" val="3566589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spcBef>
                <a:spcPts val="600"/>
              </a:spcBef>
              <a:spcAft>
                <a:spcPts val="1200"/>
              </a:spcAft>
            </a:pPr>
            <a:r>
              <a:rPr lang="en-US" sz="3200" b="1" cap="none" dirty="0">
                <a:solidFill>
                  <a:srgbClr val="0070C0"/>
                </a:solidFill>
                <a:latin typeface="+mn-lt"/>
              </a:rPr>
              <a:t>Proposed Update – Device Loan</a:t>
            </a:r>
          </a:p>
        </p:txBody>
      </p:sp>
      <p:sp>
        <p:nvSpPr>
          <p:cNvPr id="3" name="Content Placeholder 2"/>
          <p:cNvSpPr>
            <a:spLocks noGrp="1"/>
          </p:cNvSpPr>
          <p:nvPr>
            <p:ph idx="1"/>
          </p:nvPr>
        </p:nvSpPr>
        <p:spPr>
          <a:xfrm>
            <a:off x="381000" y="1600200"/>
            <a:ext cx="8305800" cy="1600200"/>
          </a:xfrm>
        </p:spPr>
        <p:txBody>
          <a:bodyPr>
            <a:noAutofit/>
          </a:bodyPr>
          <a:lstStyle/>
          <a:p>
            <a:pPr>
              <a:spcBef>
                <a:spcPts val="0"/>
              </a:spcBef>
              <a:spcAft>
                <a:spcPts val="1200"/>
              </a:spcAft>
            </a:pPr>
            <a:r>
              <a:rPr lang="en-US" sz="2800" dirty="0"/>
              <a:t>Separate decision-making from other purposes in Borrower Type and AT Device Type</a:t>
            </a:r>
          </a:p>
          <a:p>
            <a:pPr marL="274320" lvl="1" indent="0">
              <a:spcBef>
                <a:spcPts val="0"/>
              </a:spcBef>
              <a:spcAft>
                <a:spcPts val="1200"/>
              </a:spcAft>
              <a:buNone/>
            </a:pPr>
            <a:r>
              <a:rPr lang="en-US" sz="2800" dirty="0"/>
              <a:t>Number of Borrowers by Type equals Purpose </a:t>
            </a:r>
            <a:r>
              <a:rPr lang="en-US" b="1" dirty="0"/>
              <a:t> </a:t>
            </a:r>
            <a:endParaRPr lang="en-US" sz="2800" b="0" dirty="0"/>
          </a:p>
        </p:txBody>
      </p:sp>
      <p:graphicFrame>
        <p:nvGraphicFramePr>
          <p:cNvPr id="6" name="Table 5">
            <a:extLst>
              <a:ext uri="{FF2B5EF4-FFF2-40B4-BE49-F238E27FC236}">
                <a16:creationId xmlns:a16="http://schemas.microsoft.com/office/drawing/2014/main" id="{0102D2A1-9FB9-47FC-9CDF-E04CE61A25AC}"/>
              </a:ext>
            </a:extLst>
          </p:cNvPr>
          <p:cNvGraphicFramePr>
            <a:graphicFrameLocks noGrp="1"/>
          </p:cNvGraphicFramePr>
          <p:nvPr>
            <p:extLst>
              <p:ext uri="{D42A27DB-BD31-4B8C-83A1-F6EECF244321}">
                <p14:modId xmlns:p14="http://schemas.microsoft.com/office/powerpoint/2010/main" val="2242749720"/>
              </p:ext>
            </p:extLst>
          </p:nvPr>
        </p:nvGraphicFramePr>
        <p:xfrm>
          <a:off x="498322" y="3657600"/>
          <a:ext cx="8188478" cy="2663350"/>
        </p:xfrm>
        <a:graphic>
          <a:graphicData uri="http://schemas.openxmlformats.org/drawingml/2006/table">
            <a:tbl>
              <a:tblPr firstRow="1" firstCol="1" bandRow="1" bandCol="1">
                <a:tableStyleId>{5940675A-B579-460E-94D1-54222C63F5DA}</a:tableStyleId>
              </a:tblPr>
              <a:tblGrid>
                <a:gridCol w="3048000">
                  <a:extLst>
                    <a:ext uri="{9D8B030D-6E8A-4147-A177-3AD203B41FA5}">
                      <a16:colId xmlns:a16="http://schemas.microsoft.com/office/drawing/2014/main" val="2763830149"/>
                    </a:ext>
                  </a:extLst>
                </a:gridCol>
                <a:gridCol w="1905000">
                  <a:extLst>
                    <a:ext uri="{9D8B030D-6E8A-4147-A177-3AD203B41FA5}">
                      <a16:colId xmlns:a16="http://schemas.microsoft.com/office/drawing/2014/main" val="3628175584"/>
                    </a:ext>
                  </a:extLst>
                </a:gridCol>
                <a:gridCol w="2209800">
                  <a:extLst>
                    <a:ext uri="{9D8B030D-6E8A-4147-A177-3AD203B41FA5}">
                      <a16:colId xmlns:a16="http://schemas.microsoft.com/office/drawing/2014/main" val="1084983363"/>
                    </a:ext>
                  </a:extLst>
                </a:gridCol>
                <a:gridCol w="1025678">
                  <a:extLst>
                    <a:ext uri="{9D8B030D-6E8A-4147-A177-3AD203B41FA5}">
                      <a16:colId xmlns:a16="http://schemas.microsoft.com/office/drawing/2014/main" val="2710443940"/>
                    </a:ext>
                  </a:extLst>
                </a:gridCol>
              </a:tblGrid>
              <a:tr h="511385">
                <a:tc>
                  <a:txBody>
                    <a:bodyPr/>
                    <a:lstStyle/>
                    <a:p>
                      <a:pPr marL="0" marR="0" algn="ctr">
                        <a:spcBef>
                          <a:spcPts val="0"/>
                        </a:spcBef>
                        <a:spcAft>
                          <a:spcPts val="0"/>
                        </a:spcAft>
                      </a:pPr>
                      <a:r>
                        <a:rPr lang="en-US" sz="1400" b="1" dirty="0">
                          <a:effectLst/>
                        </a:rPr>
                        <a:t>Type of Individual or Entity as Borrower</a:t>
                      </a:r>
                      <a:endParaRPr lang="en-US" sz="1400" b="1" dirty="0">
                        <a:effectLst/>
                        <a:latin typeface="Times New Roman" panose="02020603050405020304" pitchFamily="18" charset="0"/>
                        <a:ea typeface="Times New Roman" panose="02020603050405020304" pitchFamily="18" charset="0"/>
                      </a:endParaRPr>
                    </a:p>
                  </a:txBody>
                  <a:tcPr marL="36830" marR="36830" marT="18415" marB="8890" anchor="ctr"/>
                </a:tc>
                <a:tc>
                  <a:txBody>
                    <a:bodyPr/>
                    <a:lstStyle/>
                    <a:p>
                      <a:pPr marL="0" marR="0" algn="ctr">
                        <a:spcBef>
                          <a:spcPts val="0"/>
                        </a:spcBef>
                        <a:spcAft>
                          <a:spcPts val="0"/>
                        </a:spcAft>
                      </a:pPr>
                      <a:r>
                        <a:rPr lang="en-US" sz="1400" b="1" dirty="0">
                          <a:effectLst/>
                        </a:rPr>
                        <a:t>Decision-making Number of Borrowers</a:t>
                      </a:r>
                      <a:endParaRPr lang="en-US" sz="1400" b="1" dirty="0">
                        <a:solidFill>
                          <a:srgbClr val="0070C0"/>
                        </a:solidFill>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algn="ctr"/>
                      <a:r>
                        <a:rPr lang="en-US" sz="1400" b="1" dirty="0">
                          <a:effectLst/>
                        </a:rPr>
                        <a:t>All other Purposes Number of Borrowers</a:t>
                      </a:r>
                      <a:endParaRPr lang="en-US" b="1" dirty="0"/>
                    </a:p>
                  </a:txBody>
                  <a:tcPr marL="36830" marR="36830" marT="18415" marB="8890"/>
                </a:tc>
                <a:tc>
                  <a:txBody>
                    <a:bodyPr/>
                    <a:lstStyle/>
                    <a:p>
                      <a:pPr algn="ctr"/>
                      <a:r>
                        <a:rPr lang="en-US" sz="1400" b="1" dirty="0">
                          <a:effectLst/>
                        </a:rPr>
                        <a:t>Total Borrowers</a:t>
                      </a:r>
                      <a:endParaRPr lang="en-US" b="1" dirty="0"/>
                    </a:p>
                  </a:txBody>
                  <a:tcPr marL="36830" marR="36830" marT="18415" marB="8890"/>
                </a:tc>
                <a:extLst>
                  <a:ext uri="{0D108BD9-81ED-4DB2-BD59-A6C34878D82A}">
                    <a16:rowId xmlns:a16="http://schemas.microsoft.com/office/drawing/2014/main" val="823176037"/>
                  </a:ext>
                </a:extLst>
              </a:tr>
              <a:tr h="262510">
                <a:tc>
                  <a:txBody>
                    <a:bodyPr/>
                    <a:lstStyle/>
                    <a:p>
                      <a:pPr marL="0" marR="0">
                        <a:spcBef>
                          <a:spcPts val="0"/>
                        </a:spcBef>
                        <a:spcAft>
                          <a:spcPts val="0"/>
                        </a:spcAft>
                      </a:pPr>
                      <a:r>
                        <a:rPr lang="en-US" sz="1400" dirty="0">
                          <a:effectLst/>
                        </a:rPr>
                        <a:t>Individuals with disabilities</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r>
                        <a:rPr lang="en-US" sz="1400" dirty="0">
                          <a:effectLst/>
                        </a:rPr>
                        <a:t> </a:t>
                      </a:r>
                      <a:endParaRPr lang="en-US" dirty="0"/>
                    </a:p>
                  </a:txBody>
                  <a:tcPr marL="36830" marR="36830" marT="18415" marB="8890"/>
                </a:tc>
                <a:tc>
                  <a:txBody>
                    <a:bodyPr/>
                    <a:lstStyle/>
                    <a:p>
                      <a:r>
                        <a:rPr lang="en-US" sz="800" dirty="0">
                          <a:effectLst/>
                        </a:rPr>
                        <a:t>System-generated</a:t>
                      </a:r>
                      <a:endParaRPr lang="en-US" dirty="0"/>
                    </a:p>
                  </a:txBody>
                  <a:tcPr marL="36830" marR="36830" marT="18415" marB="8890"/>
                </a:tc>
                <a:extLst>
                  <a:ext uri="{0D108BD9-81ED-4DB2-BD59-A6C34878D82A}">
                    <a16:rowId xmlns:a16="http://schemas.microsoft.com/office/drawing/2014/main" val="2002111202"/>
                  </a:ext>
                </a:extLst>
              </a:tr>
              <a:tr h="262510">
                <a:tc>
                  <a:txBody>
                    <a:bodyPr/>
                    <a:lstStyle/>
                    <a:p>
                      <a:pPr marL="0" marR="0">
                        <a:spcBef>
                          <a:spcPts val="0"/>
                        </a:spcBef>
                        <a:spcAft>
                          <a:spcPts val="0"/>
                        </a:spcAft>
                      </a:pPr>
                      <a:r>
                        <a:rPr lang="en-US" sz="1400" dirty="0">
                          <a:effectLst/>
                        </a:rPr>
                        <a:t>Family members, etc.</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r>
                        <a:rPr lang="en-US" sz="1400" dirty="0">
                          <a:effectLst/>
                        </a:rPr>
                        <a:t> </a:t>
                      </a:r>
                      <a:endParaRPr lang="en-US" dirty="0"/>
                    </a:p>
                  </a:txBody>
                  <a:tcPr marL="36830" marR="36830" marT="18415" marB="8890"/>
                </a:tc>
                <a:tc>
                  <a:txBody>
                    <a:bodyPr/>
                    <a:lstStyle/>
                    <a:p>
                      <a:r>
                        <a:rPr lang="en-US" sz="800" dirty="0">
                          <a:effectLst/>
                        </a:rPr>
                        <a:t>System-generated</a:t>
                      </a:r>
                      <a:endParaRPr lang="en-US" dirty="0"/>
                    </a:p>
                  </a:txBody>
                  <a:tcPr marL="36830" marR="36830" marT="18415" marB="8890"/>
                </a:tc>
                <a:extLst>
                  <a:ext uri="{0D108BD9-81ED-4DB2-BD59-A6C34878D82A}">
                    <a16:rowId xmlns:a16="http://schemas.microsoft.com/office/drawing/2014/main" val="103523902"/>
                  </a:ext>
                </a:extLst>
              </a:tr>
              <a:tr h="262510">
                <a:tc>
                  <a:txBody>
                    <a:bodyPr/>
                    <a:lstStyle/>
                    <a:p>
                      <a:pPr marL="0" marR="0">
                        <a:spcBef>
                          <a:spcPts val="0"/>
                        </a:spcBef>
                        <a:spcAft>
                          <a:spcPts val="0"/>
                        </a:spcAft>
                      </a:pPr>
                      <a:r>
                        <a:rPr lang="en-US" sz="1400" dirty="0">
                          <a:effectLst/>
                        </a:rPr>
                        <a:t>Representatives of Education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r>
                        <a:rPr lang="en-US" sz="1400" dirty="0">
                          <a:effectLst/>
                        </a:rPr>
                        <a:t> </a:t>
                      </a:r>
                      <a:endParaRPr lang="en-US" dirty="0"/>
                    </a:p>
                  </a:txBody>
                  <a:tcPr marL="36830" marR="36830" marT="18415" marB="8890"/>
                </a:tc>
                <a:tc>
                  <a:txBody>
                    <a:bodyPr/>
                    <a:lstStyle/>
                    <a:p>
                      <a:r>
                        <a:rPr lang="en-US" sz="800" dirty="0">
                          <a:effectLst/>
                        </a:rPr>
                        <a:t>System-generated</a:t>
                      </a:r>
                      <a:endParaRPr lang="en-US" dirty="0"/>
                    </a:p>
                  </a:txBody>
                  <a:tcPr marL="36830" marR="36830" marT="18415" marB="8890"/>
                </a:tc>
                <a:extLst>
                  <a:ext uri="{0D108BD9-81ED-4DB2-BD59-A6C34878D82A}">
                    <a16:rowId xmlns:a16="http://schemas.microsoft.com/office/drawing/2014/main" val="424174388"/>
                  </a:ext>
                </a:extLst>
              </a:tr>
              <a:tr h="262510">
                <a:tc>
                  <a:txBody>
                    <a:bodyPr/>
                    <a:lstStyle/>
                    <a:p>
                      <a:pPr marL="0" marR="0">
                        <a:spcBef>
                          <a:spcPts val="0"/>
                        </a:spcBef>
                        <a:spcAft>
                          <a:spcPts val="0"/>
                        </a:spcAft>
                      </a:pPr>
                      <a:r>
                        <a:rPr lang="en-US" sz="1400" dirty="0">
                          <a:effectLst/>
                        </a:rPr>
                        <a:t>Representatives of Employment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r>
                        <a:rPr lang="en-US" sz="1400" dirty="0">
                          <a:effectLst/>
                        </a:rPr>
                        <a:t> </a:t>
                      </a:r>
                      <a:endParaRPr lang="en-US" dirty="0"/>
                    </a:p>
                  </a:txBody>
                  <a:tcPr marL="36830" marR="36830" marT="18415" marB="8890"/>
                </a:tc>
                <a:tc>
                  <a:txBody>
                    <a:bodyPr/>
                    <a:lstStyle/>
                    <a:p>
                      <a:r>
                        <a:rPr lang="en-US" sz="800" dirty="0">
                          <a:effectLst/>
                        </a:rPr>
                        <a:t>System-generated</a:t>
                      </a:r>
                      <a:endParaRPr lang="en-US" dirty="0"/>
                    </a:p>
                  </a:txBody>
                  <a:tcPr marL="36830" marR="36830" marT="18415" marB="8890"/>
                </a:tc>
                <a:extLst>
                  <a:ext uri="{0D108BD9-81ED-4DB2-BD59-A6C34878D82A}">
                    <a16:rowId xmlns:a16="http://schemas.microsoft.com/office/drawing/2014/main" val="2733376658"/>
                  </a:ext>
                </a:extLst>
              </a:tr>
              <a:tr h="262510">
                <a:tc>
                  <a:txBody>
                    <a:bodyPr/>
                    <a:lstStyle/>
                    <a:p>
                      <a:pPr marL="0" marR="0">
                        <a:spcBef>
                          <a:spcPts val="0"/>
                        </a:spcBef>
                        <a:spcAft>
                          <a:spcPts val="0"/>
                        </a:spcAft>
                      </a:pPr>
                      <a:r>
                        <a:rPr lang="en-US" sz="1400" dirty="0">
                          <a:effectLst/>
                        </a:rPr>
                        <a:t>Representatives of Health, etc.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r>
                        <a:rPr lang="en-US" sz="1400" dirty="0">
                          <a:effectLst/>
                        </a:rPr>
                        <a:t> </a:t>
                      </a:r>
                      <a:endParaRPr lang="en-US" dirty="0"/>
                    </a:p>
                  </a:txBody>
                  <a:tcPr marL="36830" marR="36830" marT="18415" marB="8890"/>
                </a:tc>
                <a:tc>
                  <a:txBody>
                    <a:bodyPr/>
                    <a:lstStyle/>
                    <a:p>
                      <a:r>
                        <a:rPr lang="en-US" sz="800" dirty="0">
                          <a:effectLst/>
                        </a:rPr>
                        <a:t>System-generated</a:t>
                      </a:r>
                      <a:endParaRPr lang="en-US" dirty="0"/>
                    </a:p>
                  </a:txBody>
                  <a:tcPr marL="36830" marR="36830" marT="18415" marB="8890"/>
                </a:tc>
                <a:extLst>
                  <a:ext uri="{0D108BD9-81ED-4DB2-BD59-A6C34878D82A}">
                    <a16:rowId xmlns:a16="http://schemas.microsoft.com/office/drawing/2014/main" val="2280841182"/>
                  </a:ext>
                </a:extLst>
              </a:tr>
              <a:tr h="262510">
                <a:tc>
                  <a:txBody>
                    <a:bodyPr/>
                    <a:lstStyle/>
                    <a:p>
                      <a:pPr marL="0" marR="0">
                        <a:spcBef>
                          <a:spcPts val="0"/>
                        </a:spcBef>
                        <a:spcAft>
                          <a:spcPts val="0"/>
                        </a:spcAft>
                      </a:pPr>
                      <a:r>
                        <a:rPr lang="en-US" sz="1400" dirty="0">
                          <a:effectLst/>
                        </a:rPr>
                        <a:t>Representatives of Community Living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r>
                        <a:rPr lang="en-US" sz="1400">
                          <a:effectLst/>
                        </a:rPr>
                        <a:t> </a:t>
                      </a:r>
                      <a:endParaRPr lang="en-US"/>
                    </a:p>
                  </a:txBody>
                  <a:tcPr marL="36830" marR="36830" marT="18415" marB="8890"/>
                </a:tc>
                <a:tc>
                  <a:txBody>
                    <a:bodyPr/>
                    <a:lstStyle/>
                    <a:p>
                      <a:r>
                        <a:rPr lang="en-US" sz="800">
                          <a:effectLst/>
                        </a:rPr>
                        <a:t>System-generated</a:t>
                      </a:r>
                      <a:endParaRPr lang="en-US"/>
                    </a:p>
                  </a:txBody>
                  <a:tcPr marL="36830" marR="36830" marT="18415" marB="8890"/>
                </a:tc>
                <a:extLst>
                  <a:ext uri="{0D108BD9-81ED-4DB2-BD59-A6C34878D82A}">
                    <a16:rowId xmlns:a16="http://schemas.microsoft.com/office/drawing/2014/main" val="4281894252"/>
                  </a:ext>
                </a:extLst>
              </a:tr>
              <a:tr h="262510">
                <a:tc>
                  <a:txBody>
                    <a:bodyPr/>
                    <a:lstStyle/>
                    <a:p>
                      <a:pPr marL="0" marR="0">
                        <a:spcBef>
                          <a:spcPts val="0"/>
                        </a:spcBef>
                        <a:spcAft>
                          <a:spcPts val="0"/>
                        </a:spcAft>
                      </a:pPr>
                      <a:r>
                        <a:rPr lang="en-US" sz="1400">
                          <a:effectLst/>
                        </a:rPr>
                        <a:t>Representatives of Technology</a:t>
                      </a:r>
                      <a:endParaRPr lang="en-US" sz="140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r>
                        <a:rPr lang="en-US" sz="1400">
                          <a:effectLst/>
                        </a:rPr>
                        <a:t> </a:t>
                      </a:r>
                      <a:endParaRPr lang="en-US"/>
                    </a:p>
                  </a:txBody>
                  <a:tcPr marL="36830" marR="36830" marT="18415" marB="8890"/>
                </a:tc>
                <a:tc>
                  <a:txBody>
                    <a:bodyPr/>
                    <a:lstStyle/>
                    <a:p>
                      <a:r>
                        <a:rPr lang="en-US" sz="800">
                          <a:effectLst/>
                        </a:rPr>
                        <a:t>System-generated</a:t>
                      </a:r>
                      <a:endParaRPr lang="en-US"/>
                    </a:p>
                  </a:txBody>
                  <a:tcPr marL="36830" marR="36830" marT="18415" marB="8890"/>
                </a:tc>
                <a:extLst>
                  <a:ext uri="{0D108BD9-81ED-4DB2-BD59-A6C34878D82A}">
                    <a16:rowId xmlns:a16="http://schemas.microsoft.com/office/drawing/2014/main" val="195661470"/>
                  </a:ext>
                </a:extLst>
              </a:tr>
              <a:tr h="314395">
                <a:tc>
                  <a:txBody>
                    <a:bodyPr/>
                    <a:lstStyle/>
                    <a:p>
                      <a:pPr marL="0" marR="0">
                        <a:spcBef>
                          <a:spcPts val="0"/>
                        </a:spcBef>
                        <a:spcAft>
                          <a:spcPts val="0"/>
                        </a:spcAft>
                      </a:pPr>
                      <a:r>
                        <a:rPr lang="en-US" sz="1400" dirty="0">
                          <a:effectLst/>
                        </a:rPr>
                        <a:t>Total</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600" dirty="0">
                          <a:effectLst/>
                        </a:rPr>
                        <a:t>= 1</a:t>
                      </a:r>
                      <a:endParaRPr lang="en-US" sz="1600" b="1" dirty="0">
                        <a:solidFill>
                          <a:srgbClr val="0070C0"/>
                        </a:solidFill>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algn="ctr"/>
                      <a:r>
                        <a:rPr lang="en-US" sz="1600" dirty="0">
                          <a:effectLst/>
                        </a:rPr>
                        <a:t> = 2+3+4</a:t>
                      </a:r>
                      <a:endParaRPr lang="en-US" dirty="0"/>
                    </a:p>
                  </a:txBody>
                  <a:tcPr marL="36830" marR="36830" marT="18415" marB="8890"/>
                </a:tc>
                <a:tc>
                  <a:txBody>
                    <a:bodyPr/>
                    <a:lstStyle/>
                    <a:p>
                      <a:r>
                        <a:rPr lang="en-US" sz="800" dirty="0">
                          <a:effectLst/>
                        </a:rPr>
                        <a:t>System-generated</a:t>
                      </a:r>
                      <a:endParaRPr lang="en-US" dirty="0"/>
                    </a:p>
                  </a:txBody>
                  <a:tcPr marL="36830" marR="36830" marT="18415" marB="8890"/>
                </a:tc>
                <a:extLst>
                  <a:ext uri="{0D108BD9-81ED-4DB2-BD59-A6C34878D82A}">
                    <a16:rowId xmlns:a16="http://schemas.microsoft.com/office/drawing/2014/main" val="1691061980"/>
                  </a:ext>
                </a:extLst>
              </a:tr>
            </a:tbl>
          </a:graphicData>
        </a:graphic>
      </p:graphicFrame>
    </p:spTree>
    <p:extLst>
      <p:ext uri="{BB962C8B-B14F-4D97-AF65-F5344CB8AC3E}">
        <p14:creationId xmlns:p14="http://schemas.microsoft.com/office/powerpoint/2010/main" val="1448958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spcBef>
                <a:spcPts val="600"/>
              </a:spcBef>
              <a:spcAft>
                <a:spcPts val="1200"/>
              </a:spcAft>
            </a:pPr>
            <a:r>
              <a:rPr lang="en-US" sz="3200" b="1" cap="none" dirty="0">
                <a:solidFill>
                  <a:srgbClr val="0070C0"/>
                </a:solidFill>
                <a:latin typeface="+mn-lt"/>
              </a:rPr>
              <a:t>Proposed Update – Device Loan (cont.) </a:t>
            </a:r>
          </a:p>
        </p:txBody>
      </p:sp>
      <p:sp>
        <p:nvSpPr>
          <p:cNvPr id="3" name="Content Placeholder 2"/>
          <p:cNvSpPr>
            <a:spLocks noGrp="1"/>
          </p:cNvSpPr>
          <p:nvPr>
            <p:ph idx="1"/>
          </p:nvPr>
        </p:nvSpPr>
        <p:spPr>
          <a:xfrm>
            <a:off x="381000" y="1447800"/>
            <a:ext cx="8305800" cy="548590"/>
          </a:xfrm>
        </p:spPr>
        <p:txBody>
          <a:bodyPr>
            <a:noAutofit/>
          </a:bodyPr>
          <a:lstStyle/>
          <a:p>
            <a:pPr marL="274320" lvl="1" indent="0">
              <a:spcBef>
                <a:spcPts val="0"/>
              </a:spcBef>
              <a:spcAft>
                <a:spcPts val="1200"/>
              </a:spcAft>
              <a:buNone/>
            </a:pPr>
            <a:r>
              <a:rPr lang="en-US" sz="2800" dirty="0"/>
              <a:t>AT Type total greater than or equal to purpose </a:t>
            </a:r>
            <a:r>
              <a:rPr lang="en-US" b="1" dirty="0"/>
              <a:t> </a:t>
            </a:r>
            <a:endParaRPr lang="en-US" sz="2800" b="0" dirty="0"/>
          </a:p>
        </p:txBody>
      </p:sp>
      <p:graphicFrame>
        <p:nvGraphicFramePr>
          <p:cNvPr id="6" name="Table 5">
            <a:extLst>
              <a:ext uri="{FF2B5EF4-FFF2-40B4-BE49-F238E27FC236}">
                <a16:creationId xmlns:a16="http://schemas.microsoft.com/office/drawing/2014/main" id="{0102D2A1-9FB9-47FC-9CDF-E04CE61A25AC}"/>
              </a:ext>
            </a:extLst>
          </p:cNvPr>
          <p:cNvGraphicFramePr>
            <a:graphicFrameLocks noGrp="1"/>
          </p:cNvGraphicFramePr>
          <p:nvPr>
            <p:extLst>
              <p:ext uri="{D42A27DB-BD31-4B8C-83A1-F6EECF244321}">
                <p14:modId xmlns:p14="http://schemas.microsoft.com/office/powerpoint/2010/main" val="1803397264"/>
              </p:ext>
            </p:extLst>
          </p:nvPr>
        </p:nvGraphicFramePr>
        <p:xfrm>
          <a:off x="396240" y="2301190"/>
          <a:ext cx="8153400" cy="3578832"/>
        </p:xfrm>
        <a:graphic>
          <a:graphicData uri="http://schemas.openxmlformats.org/drawingml/2006/table">
            <a:tbl>
              <a:tblPr firstRow="1" firstCol="1" bandRow="1" bandCol="1">
                <a:tableStyleId>{5940675A-B579-460E-94D1-54222C63F5DA}</a:tableStyleId>
              </a:tblPr>
              <a:tblGrid>
                <a:gridCol w="3248025">
                  <a:extLst>
                    <a:ext uri="{9D8B030D-6E8A-4147-A177-3AD203B41FA5}">
                      <a16:colId xmlns:a16="http://schemas.microsoft.com/office/drawing/2014/main" val="2763830149"/>
                    </a:ext>
                  </a:extLst>
                </a:gridCol>
                <a:gridCol w="1828800">
                  <a:extLst>
                    <a:ext uri="{9D8B030D-6E8A-4147-A177-3AD203B41FA5}">
                      <a16:colId xmlns:a16="http://schemas.microsoft.com/office/drawing/2014/main" val="3628175584"/>
                    </a:ext>
                  </a:extLst>
                </a:gridCol>
                <a:gridCol w="1804359">
                  <a:extLst>
                    <a:ext uri="{9D8B030D-6E8A-4147-A177-3AD203B41FA5}">
                      <a16:colId xmlns:a16="http://schemas.microsoft.com/office/drawing/2014/main" val="2723973594"/>
                    </a:ext>
                  </a:extLst>
                </a:gridCol>
                <a:gridCol w="1272216">
                  <a:extLst>
                    <a:ext uri="{9D8B030D-6E8A-4147-A177-3AD203B41FA5}">
                      <a16:colId xmlns:a16="http://schemas.microsoft.com/office/drawing/2014/main" val="686476952"/>
                    </a:ext>
                  </a:extLst>
                </a:gridCol>
              </a:tblGrid>
              <a:tr h="533400">
                <a:tc>
                  <a:txBody>
                    <a:bodyPr/>
                    <a:lstStyle/>
                    <a:p>
                      <a:pPr marL="0" marR="0" algn="ctr">
                        <a:spcBef>
                          <a:spcPts val="0"/>
                        </a:spcBef>
                        <a:spcAft>
                          <a:spcPts val="0"/>
                        </a:spcAft>
                      </a:pPr>
                      <a:r>
                        <a:rPr lang="en-US" sz="1400" b="1" dirty="0">
                          <a:effectLst/>
                        </a:rPr>
                        <a:t>Type of AT Device</a:t>
                      </a:r>
                      <a:endParaRPr lang="en-US" sz="1400" b="1" dirty="0">
                        <a:effectLst/>
                        <a:latin typeface="Times New Roman" panose="02020603050405020304" pitchFamily="18" charset="0"/>
                        <a:ea typeface="Times New Roman" panose="02020603050405020304" pitchFamily="18" charset="0"/>
                      </a:endParaRPr>
                    </a:p>
                  </a:txBody>
                  <a:tcPr marL="27305" marR="27305" marT="18415" marB="8890" anchor="ctr"/>
                </a:tc>
                <a:tc>
                  <a:txBody>
                    <a:bodyPr/>
                    <a:lstStyle/>
                    <a:p>
                      <a:pPr marL="0" marR="0" algn="ctr">
                        <a:spcBef>
                          <a:spcPts val="0"/>
                        </a:spcBef>
                        <a:spcAft>
                          <a:spcPts val="0"/>
                        </a:spcAft>
                      </a:pPr>
                      <a:r>
                        <a:rPr lang="en-US" sz="1400" b="1" dirty="0">
                          <a:effectLst/>
                        </a:rPr>
                        <a:t>Decision-making </a:t>
                      </a:r>
                    </a:p>
                    <a:p>
                      <a:pPr marL="0" marR="0" algn="ctr">
                        <a:spcBef>
                          <a:spcPts val="0"/>
                        </a:spcBef>
                        <a:spcAft>
                          <a:spcPts val="0"/>
                        </a:spcAft>
                      </a:pPr>
                      <a:r>
                        <a:rPr lang="en-US" sz="1400" b="1" dirty="0">
                          <a:effectLst/>
                        </a:rPr>
                        <a:t>Number of Devices </a:t>
                      </a:r>
                      <a:endParaRPr lang="en-US" sz="1400" b="1" dirty="0">
                        <a:solidFill>
                          <a:srgbClr val="0070C0"/>
                        </a:solidFill>
                        <a:effectLst/>
                        <a:latin typeface="+mn-lt"/>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b="1" dirty="0">
                          <a:effectLst/>
                        </a:rPr>
                        <a:t>All other Purposes</a:t>
                      </a:r>
                    </a:p>
                    <a:p>
                      <a:pPr marL="0" marR="0" algn="ctr">
                        <a:spcBef>
                          <a:spcPts val="0"/>
                        </a:spcBef>
                        <a:spcAft>
                          <a:spcPts val="0"/>
                        </a:spcAft>
                      </a:pPr>
                      <a:r>
                        <a:rPr lang="en-US" sz="1400" b="1" dirty="0">
                          <a:effectLst/>
                        </a:rPr>
                        <a:t>Number of Devices</a:t>
                      </a:r>
                      <a:endParaRPr lang="en-US" sz="1400" b="1" dirty="0">
                        <a:solidFill>
                          <a:srgbClr val="7030A0"/>
                        </a:solidFill>
                        <a:effectLst/>
                        <a:latin typeface="+mn-lt"/>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b="1" dirty="0">
                          <a:effectLst/>
                        </a:rPr>
                        <a:t>Total</a:t>
                      </a:r>
                      <a:endParaRPr lang="en-US" sz="1400" b="1" dirty="0">
                        <a:effectLst/>
                        <a:latin typeface="Times New Roman" panose="02020603050405020304" pitchFamily="18" charset="0"/>
                        <a:ea typeface="Times New Roman" panose="02020603050405020304" pitchFamily="18" charset="0"/>
                      </a:endParaRPr>
                    </a:p>
                  </a:txBody>
                  <a:tcPr marL="36830" marR="36830" marT="18415" marB="8890" anchor="ctr"/>
                </a:tc>
                <a:extLst>
                  <a:ext uri="{0D108BD9-81ED-4DB2-BD59-A6C34878D82A}">
                    <a16:rowId xmlns:a16="http://schemas.microsoft.com/office/drawing/2014/main" val="823176037"/>
                  </a:ext>
                </a:extLst>
              </a:tr>
              <a:tr h="287042">
                <a:tc>
                  <a:txBody>
                    <a:bodyPr/>
                    <a:lstStyle/>
                    <a:p>
                      <a:pPr marL="0" marR="0">
                        <a:spcBef>
                          <a:spcPts val="0"/>
                        </a:spcBef>
                        <a:spcAft>
                          <a:spcPts val="0"/>
                        </a:spcAft>
                      </a:pPr>
                      <a:r>
                        <a:rPr lang="en-US" sz="1400" dirty="0">
                          <a:effectLst/>
                        </a:rPr>
                        <a:t>Vision </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endParaRPr lang="en-US" sz="1400" dirty="0">
                        <a:solidFill>
                          <a:srgbClr val="0070C0"/>
                        </a:solidFill>
                        <a:effectLst/>
                        <a:latin typeface="Times New Roman" panose="02020603050405020304" pitchFamily="18" charset="0"/>
                        <a:ea typeface="Times New Roman" panose="02020603050405020304" pitchFamily="18" charset="0"/>
                      </a:endParaRPr>
                    </a:p>
                  </a:txBody>
                  <a:tcPr marL="36830" marR="36830" marT="18415" marB="8890" anchor="ctr"/>
                </a:tc>
                <a:tc>
                  <a:txBody>
                    <a:bodyPr/>
                    <a:lstStyle/>
                    <a:p>
                      <a:pPr marL="0" marR="0" algn="ctr">
                        <a:spcBef>
                          <a:spcPts val="0"/>
                        </a:spcBef>
                        <a:spcAft>
                          <a:spcPts val="0"/>
                        </a:spcAft>
                      </a:pP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36830" marR="36830" marT="18415" marB="88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effectLst/>
                        </a:rPr>
                        <a:t>System-generated</a:t>
                      </a:r>
                    </a:p>
                    <a:p>
                      <a:pPr marL="0" marR="0" algn="ctr">
                        <a:spcBef>
                          <a:spcPts val="0"/>
                        </a:spcBef>
                        <a:spcAft>
                          <a:spcPts val="0"/>
                        </a:spcAft>
                      </a:pPr>
                      <a:endParaRPr lang="en-US" sz="800" dirty="0">
                        <a:effectLst/>
                        <a:latin typeface="Times New Roman" panose="02020603050405020304" pitchFamily="18" charset="0"/>
                        <a:ea typeface="Times New Roman" panose="02020603050405020304" pitchFamily="18" charset="0"/>
                      </a:endParaRPr>
                    </a:p>
                  </a:txBody>
                  <a:tcPr marL="36830" marR="36830" marT="18415" marB="8890" anchor="ctr"/>
                </a:tc>
                <a:extLst>
                  <a:ext uri="{0D108BD9-81ED-4DB2-BD59-A6C34878D82A}">
                    <a16:rowId xmlns:a16="http://schemas.microsoft.com/office/drawing/2014/main" val="1984538178"/>
                  </a:ext>
                </a:extLst>
              </a:tr>
              <a:tr h="304800">
                <a:tc>
                  <a:txBody>
                    <a:bodyPr/>
                    <a:lstStyle/>
                    <a:p>
                      <a:pPr marL="0" marR="0">
                        <a:spcBef>
                          <a:spcPts val="0"/>
                        </a:spcBef>
                        <a:spcAft>
                          <a:spcPts val="0"/>
                        </a:spcAft>
                      </a:pPr>
                      <a:r>
                        <a:rPr lang="en-US" sz="1400" dirty="0">
                          <a:effectLst/>
                        </a:rPr>
                        <a:t>Hearing </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endParaRPr lang="en-US" sz="1400" dirty="0">
                        <a:solidFill>
                          <a:srgbClr val="0070C0"/>
                        </a:solidFill>
                        <a:effectLst/>
                        <a:latin typeface="Times New Roman" panose="02020603050405020304" pitchFamily="18" charset="0"/>
                        <a:ea typeface="Times New Roman" panose="02020603050405020304" pitchFamily="18" charset="0"/>
                      </a:endParaRPr>
                    </a:p>
                  </a:txBody>
                  <a:tcPr marL="36830" marR="36830" marT="18415" marB="8890" anchor="ctr"/>
                </a:tc>
                <a:tc>
                  <a:txBody>
                    <a:bodyPr/>
                    <a:lstStyle/>
                    <a:p>
                      <a:pPr marL="0" marR="0" algn="ctr">
                        <a:spcBef>
                          <a:spcPts val="0"/>
                        </a:spcBef>
                        <a:spcAft>
                          <a:spcPts val="0"/>
                        </a:spcAft>
                      </a:pP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36830" marR="36830" marT="18415" marB="88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effectLst/>
                        </a:rPr>
                        <a:t>System-generated</a:t>
                      </a:r>
                    </a:p>
                    <a:p>
                      <a:pPr marL="0" marR="0" algn="ctr">
                        <a:spcBef>
                          <a:spcPts val="0"/>
                        </a:spcBef>
                        <a:spcAft>
                          <a:spcPts val="0"/>
                        </a:spcAft>
                      </a:pPr>
                      <a:endParaRPr lang="en-US" sz="800" dirty="0">
                        <a:effectLst/>
                        <a:latin typeface="Times New Roman" panose="02020603050405020304" pitchFamily="18" charset="0"/>
                        <a:ea typeface="Times New Roman" panose="02020603050405020304" pitchFamily="18" charset="0"/>
                      </a:endParaRPr>
                    </a:p>
                  </a:txBody>
                  <a:tcPr marL="36830" marR="36830" marT="18415" marB="8890" anchor="ctr"/>
                </a:tc>
                <a:extLst>
                  <a:ext uri="{0D108BD9-81ED-4DB2-BD59-A6C34878D82A}">
                    <a16:rowId xmlns:a16="http://schemas.microsoft.com/office/drawing/2014/main" val="2555142690"/>
                  </a:ext>
                </a:extLst>
              </a:tr>
              <a:tr h="262510">
                <a:tc>
                  <a:txBody>
                    <a:bodyPr/>
                    <a:lstStyle/>
                    <a:p>
                      <a:pPr marL="0" marR="0">
                        <a:spcBef>
                          <a:spcPts val="0"/>
                        </a:spcBef>
                        <a:spcAft>
                          <a:spcPts val="0"/>
                        </a:spcAft>
                      </a:pPr>
                      <a:r>
                        <a:rPr lang="en-US" sz="1400" dirty="0">
                          <a:effectLst/>
                        </a:rPr>
                        <a:t>Speech communication </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tc>
                <a:extLst>
                  <a:ext uri="{0D108BD9-81ED-4DB2-BD59-A6C34878D82A}">
                    <a16:rowId xmlns:a16="http://schemas.microsoft.com/office/drawing/2014/main" val="2002111202"/>
                  </a:ext>
                </a:extLst>
              </a:tr>
              <a:tr h="262510">
                <a:tc>
                  <a:txBody>
                    <a:bodyPr/>
                    <a:lstStyle/>
                    <a:p>
                      <a:pPr marL="0" marR="0">
                        <a:spcBef>
                          <a:spcPts val="0"/>
                        </a:spcBef>
                        <a:spcAft>
                          <a:spcPts val="0"/>
                        </a:spcAft>
                      </a:pPr>
                      <a:r>
                        <a:rPr lang="en-US" sz="1400" dirty="0">
                          <a:effectLst/>
                        </a:rPr>
                        <a:t>Learning, cognition, and developmental </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tc>
                <a:extLst>
                  <a:ext uri="{0D108BD9-81ED-4DB2-BD59-A6C34878D82A}">
                    <a16:rowId xmlns:a16="http://schemas.microsoft.com/office/drawing/2014/main" val="103523902"/>
                  </a:ext>
                </a:extLst>
              </a:tr>
              <a:tr h="262510">
                <a:tc>
                  <a:txBody>
                    <a:bodyPr/>
                    <a:lstStyle/>
                    <a:p>
                      <a:pPr marL="0" marR="0">
                        <a:spcBef>
                          <a:spcPts val="0"/>
                        </a:spcBef>
                        <a:spcAft>
                          <a:spcPts val="0"/>
                        </a:spcAft>
                      </a:pPr>
                      <a:r>
                        <a:rPr lang="en-US" sz="1400" dirty="0">
                          <a:effectLst/>
                        </a:rPr>
                        <a:t>Mobility, seating and positioning </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tc>
                <a:extLst>
                  <a:ext uri="{0D108BD9-81ED-4DB2-BD59-A6C34878D82A}">
                    <a16:rowId xmlns:a16="http://schemas.microsoft.com/office/drawing/2014/main" val="424174388"/>
                  </a:ext>
                </a:extLst>
              </a:tr>
              <a:tr h="262510">
                <a:tc>
                  <a:txBody>
                    <a:bodyPr/>
                    <a:lstStyle/>
                    <a:p>
                      <a:pPr marL="0" marR="0">
                        <a:spcBef>
                          <a:spcPts val="0"/>
                        </a:spcBef>
                        <a:spcAft>
                          <a:spcPts val="0"/>
                        </a:spcAft>
                      </a:pPr>
                      <a:r>
                        <a:rPr lang="en-US" sz="1400" dirty="0">
                          <a:effectLst/>
                        </a:rPr>
                        <a:t>Daily living </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tc>
                <a:extLst>
                  <a:ext uri="{0D108BD9-81ED-4DB2-BD59-A6C34878D82A}">
                    <a16:rowId xmlns:a16="http://schemas.microsoft.com/office/drawing/2014/main" val="2733376658"/>
                  </a:ext>
                </a:extLst>
              </a:tr>
              <a:tr h="262510">
                <a:tc>
                  <a:txBody>
                    <a:bodyPr/>
                    <a:lstStyle/>
                    <a:p>
                      <a:pPr marL="0" marR="0">
                        <a:spcBef>
                          <a:spcPts val="0"/>
                        </a:spcBef>
                        <a:spcAft>
                          <a:spcPts val="0"/>
                        </a:spcAft>
                      </a:pPr>
                      <a:r>
                        <a:rPr lang="en-US" sz="1400" dirty="0">
                          <a:effectLst/>
                        </a:rPr>
                        <a:t>Environmental adaptations</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tc>
                <a:extLst>
                  <a:ext uri="{0D108BD9-81ED-4DB2-BD59-A6C34878D82A}">
                    <a16:rowId xmlns:a16="http://schemas.microsoft.com/office/drawing/2014/main" val="2280841182"/>
                  </a:ext>
                </a:extLst>
              </a:tr>
              <a:tr h="262510">
                <a:tc>
                  <a:txBody>
                    <a:bodyPr/>
                    <a:lstStyle/>
                    <a:p>
                      <a:pPr marL="0" marR="0">
                        <a:spcBef>
                          <a:spcPts val="0"/>
                        </a:spcBef>
                        <a:spcAft>
                          <a:spcPts val="0"/>
                        </a:spcAft>
                      </a:pPr>
                      <a:r>
                        <a:rPr lang="en-US" sz="1400" dirty="0">
                          <a:effectLst/>
                        </a:rPr>
                        <a:t>Vehicle modification and transportation </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tc>
                <a:extLst>
                  <a:ext uri="{0D108BD9-81ED-4DB2-BD59-A6C34878D82A}">
                    <a16:rowId xmlns:a16="http://schemas.microsoft.com/office/drawing/2014/main" val="4281894252"/>
                  </a:ext>
                </a:extLst>
              </a:tr>
              <a:tr h="262510">
                <a:tc>
                  <a:txBody>
                    <a:bodyPr/>
                    <a:lstStyle/>
                    <a:p>
                      <a:pPr marL="0" marR="0">
                        <a:spcBef>
                          <a:spcPts val="0"/>
                        </a:spcBef>
                        <a:spcAft>
                          <a:spcPts val="0"/>
                        </a:spcAft>
                      </a:pPr>
                      <a:r>
                        <a:rPr lang="en-US" sz="1400" dirty="0">
                          <a:effectLst/>
                        </a:rPr>
                        <a:t>Computers and related </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tc>
                <a:extLst>
                  <a:ext uri="{0D108BD9-81ED-4DB2-BD59-A6C34878D82A}">
                    <a16:rowId xmlns:a16="http://schemas.microsoft.com/office/drawing/2014/main" val="195661470"/>
                  </a:ext>
                </a:extLst>
              </a:tr>
              <a:tr h="135565">
                <a:tc>
                  <a:txBody>
                    <a:bodyPr/>
                    <a:lstStyle/>
                    <a:p>
                      <a:pPr marL="0" marR="0">
                        <a:spcBef>
                          <a:spcPts val="0"/>
                        </a:spcBef>
                        <a:spcAft>
                          <a:spcPts val="0"/>
                        </a:spcAft>
                      </a:pPr>
                      <a:r>
                        <a:rPr lang="en-US" sz="1400" dirty="0">
                          <a:effectLst/>
                        </a:rPr>
                        <a:t>Recreation, sports, and leisure</a:t>
                      </a:r>
                      <a:endParaRPr lang="en-US" sz="1400" dirty="0">
                        <a:effectLst/>
                        <a:latin typeface="Times New Roman" panose="02020603050405020304" pitchFamily="18" charset="0"/>
                        <a:ea typeface="Times New Roman" panose="02020603050405020304" pitchFamily="18" charset="0"/>
                      </a:endParaRPr>
                    </a:p>
                  </a:txBody>
                  <a:tcPr marL="27305" marR="27305" marT="18415" marB="8890"/>
                </a:tc>
                <a:tc>
                  <a:txBody>
                    <a:bodyPr/>
                    <a:lstStyle/>
                    <a:p>
                      <a:endParaRPr lang="en-US"/>
                    </a:p>
                  </a:txBody>
                  <a:tcPr marL="36830" marR="36830" marT="18415" marB="8890"/>
                </a:tc>
                <a:tc>
                  <a:txBody>
                    <a:bodyPr/>
                    <a:lstStyle/>
                    <a:p>
                      <a:endParaRPr lang="en-US"/>
                    </a:p>
                  </a:txBody>
                  <a:tcPr marL="36830" marR="36830" marT="18415" marB="88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nchor="ctr"/>
                </a:tc>
                <a:extLst>
                  <a:ext uri="{0D108BD9-81ED-4DB2-BD59-A6C34878D82A}">
                    <a16:rowId xmlns:a16="http://schemas.microsoft.com/office/drawing/2014/main" val="1691061980"/>
                  </a:ext>
                </a:extLst>
              </a:tr>
              <a:tr h="314395">
                <a:tc>
                  <a:txBody>
                    <a:bodyPr/>
                    <a:lstStyle/>
                    <a:p>
                      <a:pPr marL="0" marR="0">
                        <a:spcBef>
                          <a:spcPts val="0"/>
                        </a:spcBef>
                        <a:spcAft>
                          <a:spcPts val="0"/>
                        </a:spcAft>
                      </a:pPr>
                      <a:r>
                        <a:rPr lang="en-US" sz="1400" dirty="0">
                          <a:effectLst/>
                        </a:rPr>
                        <a:t>Total </a:t>
                      </a:r>
                      <a:endParaRPr lang="en-US" sz="1400" dirty="0">
                        <a:effectLst/>
                        <a:latin typeface="+mn-lt"/>
                        <a:ea typeface="Times New Roman" panose="02020603050405020304" pitchFamily="18" charset="0"/>
                      </a:endParaRPr>
                    </a:p>
                  </a:txBody>
                  <a:tcPr marL="27305" marR="27305" marT="18415" marB="8890"/>
                </a:tc>
                <a:tc>
                  <a:txBody>
                    <a:bodyPr/>
                    <a:lstStyle/>
                    <a:p>
                      <a:pPr marL="0" marR="0" algn="ctr">
                        <a:spcBef>
                          <a:spcPts val="0"/>
                        </a:spcBef>
                        <a:spcAft>
                          <a:spcPts val="0"/>
                        </a:spcAft>
                      </a:pPr>
                      <a:r>
                        <a:rPr lang="en-US" sz="1600" dirty="0">
                          <a:effectLst/>
                        </a:rPr>
                        <a:t>≥ 1</a:t>
                      </a:r>
                      <a:endParaRPr lang="en-US" sz="1600" b="1" dirty="0">
                        <a:solidFill>
                          <a:srgbClr val="0070C0"/>
                        </a:solidFill>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1600" dirty="0">
                          <a:effectLst/>
                        </a:rPr>
                        <a:t>≥ 2+3+4</a:t>
                      </a:r>
                      <a:endParaRPr lang="en-US" sz="1600" b="1" dirty="0">
                        <a:solidFill>
                          <a:srgbClr val="7030A0"/>
                        </a:solidFill>
                        <a:effectLst/>
                        <a:latin typeface="Times New Roman" panose="02020603050405020304" pitchFamily="18" charset="0"/>
                        <a:ea typeface="Times New Roman" panose="02020603050405020304" pitchFamily="18" charset="0"/>
                      </a:endParaRPr>
                    </a:p>
                  </a:txBody>
                  <a:tcPr marL="36830" marR="36830" marT="18415" marB="8890"/>
                </a:tc>
                <a:tc>
                  <a:txBody>
                    <a:bodyPr/>
                    <a:lstStyle/>
                    <a:p>
                      <a:pPr marL="0" marR="0" algn="ctr">
                        <a:spcBef>
                          <a:spcPts val="0"/>
                        </a:spcBef>
                        <a:spcAft>
                          <a:spcPts val="0"/>
                        </a:spcAft>
                      </a:pPr>
                      <a:r>
                        <a:rPr lang="en-US" sz="800" dirty="0">
                          <a:effectLst/>
                        </a:rPr>
                        <a:t>System-generated</a:t>
                      </a:r>
                      <a:endParaRPr lang="en-US" sz="800" dirty="0">
                        <a:effectLst/>
                        <a:latin typeface="Times New Roman" panose="02020603050405020304" pitchFamily="18" charset="0"/>
                        <a:ea typeface="Times New Roman" panose="02020603050405020304" pitchFamily="18" charset="0"/>
                      </a:endParaRPr>
                    </a:p>
                  </a:txBody>
                  <a:tcPr marL="36830" marR="36830" marT="18415" marB="8890" anchor="ctr"/>
                </a:tc>
                <a:extLst>
                  <a:ext uri="{0D108BD9-81ED-4DB2-BD59-A6C34878D82A}">
                    <a16:rowId xmlns:a16="http://schemas.microsoft.com/office/drawing/2014/main" val="2532018330"/>
                  </a:ext>
                </a:extLst>
              </a:tr>
            </a:tbl>
          </a:graphicData>
        </a:graphic>
      </p:graphicFrame>
    </p:spTree>
    <p:extLst>
      <p:ext uri="{BB962C8B-B14F-4D97-AF65-F5344CB8AC3E}">
        <p14:creationId xmlns:p14="http://schemas.microsoft.com/office/powerpoint/2010/main" val="3790603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pPr algn="ctr">
              <a:spcBef>
                <a:spcPts val="600"/>
              </a:spcBef>
              <a:spcAft>
                <a:spcPts val="1200"/>
              </a:spcAft>
            </a:pPr>
            <a:r>
              <a:rPr lang="en-US" b="1" cap="none" dirty="0">
                <a:solidFill>
                  <a:srgbClr val="0070C0"/>
                </a:solidFill>
                <a:latin typeface="+mn-lt"/>
              </a:rPr>
              <a:t>Proposed Update - Demonstration </a:t>
            </a:r>
          </a:p>
        </p:txBody>
      </p:sp>
      <p:sp>
        <p:nvSpPr>
          <p:cNvPr id="3" name="Content Placeholder 2"/>
          <p:cNvSpPr>
            <a:spLocks noGrp="1"/>
          </p:cNvSpPr>
          <p:nvPr>
            <p:ph idx="1"/>
          </p:nvPr>
        </p:nvSpPr>
        <p:spPr>
          <a:xfrm>
            <a:off x="304800" y="1447800"/>
            <a:ext cx="8458200" cy="1828800"/>
          </a:xfrm>
        </p:spPr>
        <p:txBody>
          <a:bodyPr>
            <a:noAutofit/>
          </a:bodyPr>
          <a:lstStyle/>
          <a:p>
            <a:pPr>
              <a:spcBef>
                <a:spcPts val="0"/>
              </a:spcBef>
              <a:spcAft>
                <a:spcPts val="1200"/>
              </a:spcAft>
            </a:pPr>
            <a:r>
              <a:rPr lang="en-US" sz="2800" dirty="0"/>
              <a:t>Add separate decision-maker identification to  participant data </a:t>
            </a:r>
          </a:p>
          <a:p>
            <a:pPr lvl="1">
              <a:spcBef>
                <a:spcPts val="0"/>
              </a:spcBef>
              <a:spcAft>
                <a:spcPts val="1200"/>
              </a:spcAft>
            </a:pPr>
            <a:r>
              <a:rPr lang="en-US" b="1" dirty="0"/>
              <a:t>Each demo event has one AT type and one decision-maker participant type identified who completes performance measure </a:t>
            </a:r>
            <a:endParaRPr lang="en-US" sz="2800" b="0" dirty="0"/>
          </a:p>
        </p:txBody>
      </p:sp>
      <p:graphicFrame>
        <p:nvGraphicFramePr>
          <p:cNvPr id="5" name="Table 4">
            <a:extLst>
              <a:ext uri="{FF2B5EF4-FFF2-40B4-BE49-F238E27FC236}">
                <a16:creationId xmlns:a16="http://schemas.microsoft.com/office/drawing/2014/main" id="{59AD3EBD-707D-475E-AC27-A79D07CA7676}"/>
              </a:ext>
            </a:extLst>
          </p:cNvPr>
          <p:cNvGraphicFramePr>
            <a:graphicFrameLocks noGrp="1"/>
          </p:cNvGraphicFramePr>
          <p:nvPr>
            <p:extLst>
              <p:ext uri="{D42A27DB-BD31-4B8C-83A1-F6EECF244321}">
                <p14:modId xmlns:p14="http://schemas.microsoft.com/office/powerpoint/2010/main" val="2742956633"/>
              </p:ext>
            </p:extLst>
          </p:nvPr>
        </p:nvGraphicFramePr>
        <p:xfrm>
          <a:off x="571499" y="3489960"/>
          <a:ext cx="8001001" cy="2758440"/>
        </p:xfrm>
        <a:graphic>
          <a:graphicData uri="http://schemas.openxmlformats.org/drawingml/2006/table">
            <a:tbl>
              <a:tblPr firstRow="1" firstCol="1" bandRow="1" bandCol="1">
                <a:tableStyleId>{5940675A-B579-460E-94D1-54222C63F5DA}</a:tableStyleId>
              </a:tblPr>
              <a:tblGrid>
                <a:gridCol w="2909455">
                  <a:extLst>
                    <a:ext uri="{9D8B030D-6E8A-4147-A177-3AD203B41FA5}">
                      <a16:colId xmlns:a16="http://schemas.microsoft.com/office/drawing/2014/main" val="1735826219"/>
                    </a:ext>
                  </a:extLst>
                </a:gridCol>
                <a:gridCol w="2310246">
                  <a:extLst>
                    <a:ext uri="{9D8B030D-6E8A-4147-A177-3AD203B41FA5}">
                      <a16:colId xmlns:a16="http://schemas.microsoft.com/office/drawing/2014/main" val="1268290439"/>
                    </a:ext>
                  </a:extLst>
                </a:gridCol>
                <a:gridCol w="1400047">
                  <a:extLst>
                    <a:ext uri="{9D8B030D-6E8A-4147-A177-3AD203B41FA5}">
                      <a16:colId xmlns:a16="http://schemas.microsoft.com/office/drawing/2014/main" val="1727049492"/>
                    </a:ext>
                  </a:extLst>
                </a:gridCol>
                <a:gridCol w="1381253">
                  <a:extLst>
                    <a:ext uri="{9D8B030D-6E8A-4147-A177-3AD203B41FA5}">
                      <a16:colId xmlns:a16="http://schemas.microsoft.com/office/drawing/2014/main" val="3086635615"/>
                    </a:ext>
                  </a:extLst>
                </a:gridCol>
              </a:tblGrid>
              <a:tr h="321945">
                <a:tc>
                  <a:txBody>
                    <a:bodyPr/>
                    <a:lstStyle/>
                    <a:p>
                      <a:pPr marL="0" marR="0" algn="ctr">
                        <a:spcBef>
                          <a:spcPts val="0"/>
                        </a:spcBef>
                        <a:spcAft>
                          <a:spcPts val="0"/>
                        </a:spcAft>
                      </a:pPr>
                      <a:r>
                        <a:rPr lang="en-US" sz="1400" b="1" dirty="0">
                          <a:effectLst/>
                        </a:rPr>
                        <a:t>Type of Participant</a:t>
                      </a:r>
                      <a:endParaRPr lang="en-US" sz="1400" b="1" dirty="0">
                        <a:effectLst/>
                        <a:latin typeface="Times New Roman" panose="02020603050405020304" pitchFamily="18" charset="0"/>
                        <a:ea typeface="Times New Roman" panose="02020603050405020304" pitchFamily="18" charset="0"/>
                      </a:endParaRPr>
                    </a:p>
                  </a:txBody>
                  <a:tcPr marL="73025" marR="73025" marT="36830" marB="8890" anchor="ctr"/>
                </a:tc>
                <a:tc>
                  <a:txBody>
                    <a:bodyPr/>
                    <a:lstStyle/>
                    <a:p>
                      <a:pPr marL="0" marR="0" algn="ctr">
                        <a:spcBef>
                          <a:spcPts val="0"/>
                        </a:spcBef>
                        <a:spcAft>
                          <a:spcPts val="0"/>
                        </a:spcAft>
                      </a:pPr>
                      <a:r>
                        <a:rPr lang="en-US" sz="1400" b="1" dirty="0">
                          <a:effectLst/>
                        </a:rPr>
                        <a:t>Decision-maker Participant</a:t>
                      </a:r>
                      <a:endParaRPr lang="en-US" sz="1400" b="1" dirty="0">
                        <a:effectLst/>
                        <a:latin typeface="Times New Roman" panose="02020603050405020304" pitchFamily="18" charset="0"/>
                        <a:ea typeface="Times New Roman" panose="02020603050405020304" pitchFamily="18" charset="0"/>
                      </a:endParaRPr>
                    </a:p>
                  </a:txBody>
                  <a:tcPr marL="73025" marR="73025" marT="36830" marB="8890" anchor="ctr"/>
                </a:tc>
                <a:tc>
                  <a:txBody>
                    <a:bodyPr/>
                    <a:lstStyle/>
                    <a:p>
                      <a:pPr marL="0" marR="0" algn="ctr">
                        <a:spcBef>
                          <a:spcPts val="0"/>
                        </a:spcBef>
                        <a:spcAft>
                          <a:spcPts val="0"/>
                        </a:spcAft>
                      </a:pPr>
                      <a:r>
                        <a:rPr lang="en-US" sz="1400" b="1" dirty="0">
                          <a:effectLst/>
                        </a:rPr>
                        <a:t>All Other Participants</a:t>
                      </a:r>
                      <a:endParaRPr lang="en-US" sz="1400" b="1" dirty="0">
                        <a:effectLst/>
                        <a:latin typeface="Times New Roman" panose="02020603050405020304" pitchFamily="18" charset="0"/>
                        <a:ea typeface="Times New Roman" panose="02020603050405020304" pitchFamily="18" charset="0"/>
                      </a:endParaRPr>
                    </a:p>
                  </a:txBody>
                  <a:tcPr marL="73025" marR="73025" marT="36830" marB="8890" anchor="ctr"/>
                </a:tc>
                <a:tc>
                  <a:txBody>
                    <a:bodyPr/>
                    <a:lstStyle/>
                    <a:p>
                      <a:pPr marL="0" marR="0" algn="ctr">
                        <a:spcBef>
                          <a:spcPts val="0"/>
                        </a:spcBef>
                        <a:spcAft>
                          <a:spcPts val="0"/>
                        </a:spcAft>
                      </a:pPr>
                      <a:r>
                        <a:rPr lang="en-US" sz="1400" b="1" dirty="0">
                          <a:effectLst/>
                        </a:rPr>
                        <a:t>Total</a:t>
                      </a:r>
                      <a:endParaRPr lang="en-US" sz="1400" b="1"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1047808228"/>
                  </a:ext>
                </a:extLst>
              </a:tr>
              <a:tr h="0">
                <a:tc>
                  <a:txBody>
                    <a:bodyPr/>
                    <a:lstStyle/>
                    <a:p>
                      <a:pPr marL="0" marR="0">
                        <a:spcBef>
                          <a:spcPts val="0"/>
                        </a:spcBef>
                        <a:spcAft>
                          <a:spcPts val="0"/>
                        </a:spcAft>
                      </a:pPr>
                      <a:r>
                        <a:rPr lang="en-US" sz="1400" dirty="0">
                          <a:effectLst/>
                        </a:rPr>
                        <a:t>Individuals with disabilities</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000" dirty="0">
                          <a:effectLst/>
                        </a:rPr>
                        <a:t>System-generated</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3831022129"/>
                  </a:ext>
                </a:extLst>
              </a:tr>
              <a:tr h="0">
                <a:tc>
                  <a:txBody>
                    <a:bodyPr/>
                    <a:lstStyle/>
                    <a:p>
                      <a:pPr marL="0" marR="0">
                        <a:spcBef>
                          <a:spcPts val="0"/>
                        </a:spcBef>
                        <a:spcAft>
                          <a:spcPts val="0"/>
                        </a:spcAft>
                      </a:pPr>
                      <a:r>
                        <a:rPr lang="en-US" sz="1400" dirty="0">
                          <a:effectLst/>
                        </a:rPr>
                        <a:t>Family members, guardians, </a:t>
                      </a:r>
                      <a:r>
                        <a:rPr lang="en-US" sz="1400" dirty="0" err="1">
                          <a:effectLst/>
                        </a:rPr>
                        <a:t>etc</a:t>
                      </a: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000" dirty="0">
                          <a:effectLst/>
                        </a:rPr>
                        <a:t>System-generated</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3880485702"/>
                  </a:ext>
                </a:extLst>
              </a:tr>
              <a:tr h="0">
                <a:tc>
                  <a:txBody>
                    <a:bodyPr/>
                    <a:lstStyle/>
                    <a:p>
                      <a:pPr marL="0" marR="0">
                        <a:spcBef>
                          <a:spcPts val="0"/>
                        </a:spcBef>
                        <a:spcAft>
                          <a:spcPts val="0"/>
                        </a:spcAft>
                      </a:pPr>
                      <a:r>
                        <a:rPr lang="en-US" sz="1400" dirty="0">
                          <a:effectLst/>
                        </a:rPr>
                        <a:t>Representatives of Education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000" dirty="0">
                          <a:effectLst/>
                        </a:rPr>
                        <a:t>System-generated</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1782614360"/>
                  </a:ext>
                </a:extLst>
              </a:tr>
              <a:tr h="0">
                <a:tc>
                  <a:txBody>
                    <a:bodyPr/>
                    <a:lstStyle/>
                    <a:p>
                      <a:pPr marL="0" marR="0">
                        <a:spcBef>
                          <a:spcPts val="0"/>
                        </a:spcBef>
                        <a:spcAft>
                          <a:spcPts val="0"/>
                        </a:spcAft>
                      </a:pPr>
                      <a:r>
                        <a:rPr lang="en-US" sz="1400" dirty="0">
                          <a:effectLst/>
                        </a:rPr>
                        <a:t>Representatives of Employment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000" dirty="0">
                          <a:effectLst/>
                        </a:rPr>
                        <a:t>System-generated</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4119831557"/>
                  </a:ext>
                </a:extLst>
              </a:tr>
              <a:tr h="0">
                <a:tc>
                  <a:txBody>
                    <a:bodyPr/>
                    <a:lstStyle/>
                    <a:p>
                      <a:pPr marL="0" marR="0">
                        <a:spcBef>
                          <a:spcPts val="0"/>
                        </a:spcBef>
                        <a:spcAft>
                          <a:spcPts val="0"/>
                        </a:spcAft>
                      </a:pPr>
                      <a:r>
                        <a:rPr lang="en-US" sz="1400" dirty="0">
                          <a:effectLst/>
                        </a:rPr>
                        <a:t>Representatives of Health, </a:t>
                      </a:r>
                      <a:r>
                        <a:rPr lang="en-US" sz="1400" dirty="0" err="1">
                          <a:effectLst/>
                        </a:rPr>
                        <a:t>etc</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000" dirty="0">
                          <a:effectLst/>
                        </a:rPr>
                        <a:t>System-generated</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2659329405"/>
                  </a:ext>
                </a:extLst>
              </a:tr>
              <a:tr h="0">
                <a:tc>
                  <a:txBody>
                    <a:bodyPr/>
                    <a:lstStyle/>
                    <a:p>
                      <a:pPr marL="0" marR="0">
                        <a:spcBef>
                          <a:spcPts val="0"/>
                        </a:spcBef>
                        <a:spcAft>
                          <a:spcPts val="0"/>
                        </a:spcAft>
                      </a:pPr>
                      <a:r>
                        <a:rPr lang="en-US" sz="1400" dirty="0">
                          <a:effectLst/>
                        </a:rPr>
                        <a:t>Rep of Community Living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000" dirty="0">
                          <a:effectLst/>
                        </a:rPr>
                        <a:t>System-generated</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1443472725"/>
                  </a:ext>
                </a:extLst>
              </a:tr>
              <a:tr h="0">
                <a:tc>
                  <a:txBody>
                    <a:bodyPr/>
                    <a:lstStyle/>
                    <a:p>
                      <a:pPr marL="0" marR="0">
                        <a:spcBef>
                          <a:spcPts val="0"/>
                        </a:spcBef>
                        <a:spcAft>
                          <a:spcPts val="0"/>
                        </a:spcAft>
                      </a:pPr>
                      <a:r>
                        <a:rPr lang="en-US" sz="1400" dirty="0">
                          <a:effectLst/>
                        </a:rPr>
                        <a:t>Representatives of Technology</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400" dirty="0">
                          <a:effectLst/>
                        </a:rPr>
                        <a:t> </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000" dirty="0">
                          <a:effectLst/>
                        </a:rPr>
                        <a:t>System-generated</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949533832"/>
                  </a:ext>
                </a:extLst>
              </a:tr>
              <a:tr h="0">
                <a:tc>
                  <a:txBody>
                    <a:bodyPr/>
                    <a:lstStyle/>
                    <a:p>
                      <a:pPr marL="0" marR="0">
                        <a:spcBef>
                          <a:spcPts val="0"/>
                        </a:spcBef>
                        <a:spcAft>
                          <a:spcPts val="0"/>
                        </a:spcAft>
                      </a:pPr>
                      <a:r>
                        <a:rPr lang="en-US" sz="1400" dirty="0">
                          <a:effectLst/>
                        </a:rPr>
                        <a:t>Total</a:t>
                      </a:r>
                      <a:endParaRPr lang="en-US" sz="1400" dirty="0">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400" b="1" dirty="0">
                          <a:effectLst/>
                        </a:rPr>
                        <a:t>System-generated =</a:t>
                      </a:r>
                    </a:p>
                    <a:p>
                      <a:pPr marL="0" marR="0" algn="ctr">
                        <a:spcBef>
                          <a:spcPts val="0"/>
                        </a:spcBef>
                        <a:spcAft>
                          <a:spcPts val="0"/>
                        </a:spcAft>
                      </a:pPr>
                      <a:r>
                        <a:rPr lang="en-US" sz="1400" b="1" dirty="0">
                          <a:effectLst/>
                        </a:rPr>
                        <a:t>Access PM</a:t>
                      </a:r>
                      <a:endParaRPr lang="en-US" sz="1400" b="1" dirty="0">
                        <a:solidFill>
                          <a:srgbClr val="0070C0"/>
                        </a:solidFill>
                        <a:effectLst/>
                        <a:latin typeface="Times New Roman" panose="02020603050405020304" pitchFamily="18" charset="0"/>
                        <a:ea typeface="Times New Roman" panose="02020603050405020304" pitchFamily="18" charset="0"/>
                      </a:endParaRPr>
                    </a:p>
                  </a:txBody>
                  <a:tcPr marL="73025" marR="73025" marT="36830" marB="8890"/>
                </a:tc>
                <a:tc>
                  <a:txBody>
                    <a:bodyPr/>
                    <a:lstStyle/>
                    <a:p>
                      <a:pPr marL="0" marR="0" algn="ctr">
                        <a:spcBef>
                          <a:spcPts val="0"/>
                        </a:spcBef>
                        <a:spcAft>
                          <a:spcPts val="0"/>
                        </a:spcAft>
                      </a:pPr>
                      <a:r>
                        <a:rPr lang="en-US" sz="1000" dirty="0">
                          <a:effectLst/>
                        </a:rPr>
                        <a:t>System-generated</a:t>
                      </a:r>
                    </a:p>
                  </a:txBody>
                  <a:tcPr marL="73025" marR="73025" marT="36830" marB="8890" anchor="ctr"/>
                </a:tc>
                <a:tc>
                  <a:txBody>
                    <a:bodyPr/>
                    <a:lstStyle/>
                    <a:p>
                      <a:pPr marL="0" marR="0" algn="ctr">
                        <a:spcBef>
                          <a:spcPts val="0"/>
                        </a:spcBef>
                        <a:spcAft>
                          <a:spcPts val="0"/>
                        </a:spcAft>
                      </a:pPr>
                      <a:r>
                        <a:rPr lang="en-US" sz="1000" dirty="0">
                          <a:effectLst/>
                        </a:rPr>
                        <a:t>System-generated</a:t>
                      </a:r>
                      <a:endParaRPr lang="en-US" sz="1000" dirty="0">
                        <a:effectLst/>
                        <a:latin typeface="Times New Roman" panose="02020603050405020304" pitchFamily="18" charset="0"/>
                        <a:ea typeface="Times New Roman" panose="02020603050405020304" pitchFamily="18" charset="0"/>
                      </a:endParaRPr>
                    </a:p>
                  </a:txBody>
                  <a:tcPr marL="73025" marR="73025" marT="36830" marB="8890" anchor="ctr"/>
                </a:tc>
                <a:extLst>
                  <a:ext uri="{0D108BD9-81ED-4DB2-BD59-A6C34878D82A}">
                    <a16:rowId xmlns:a16="http://schemas.microsoft.com/office/drawing/2014/main" val="799308836"/>
                  </a:ext>
                </a:extLst>
              </a:tr>
            </a:tbl>
          </a:graphicData>
        </a:graphic>
      </p:graphicFrame>
    </p:spTree>
    <p:extLst>
      <p:ext uri="{BB962C8B-B14F-4D97-AF65-F5344CB8AC3E}">
        <p14:creationId xmlns:p14="http://schemas.microsoft.com/office/powerpoint/2010/main" val="3744351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6995</TotalTime>
  <Words>1184</Words>
  <Application>Microsoft Office PowerPoint</Application>
  <PresentationFormat>On-screen Show (4:3)</PresentationFormat>
  <Paragraphs>380</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Calibri</vt:lpstr>
      <vt:lpstr>Candara</vt:lpstr>
      <vt:lpstr>Times New Roman</vt:lpstr>
      <vt:lpstr>Wingdings</vt:lpstr>
      <vt:lpstr>Essential</vt:lpstr>
      <vt:lpstr>Annual Progress Report &amp;  State Plan Update</vt:lpstr>
      <vt:lpstr>Topics </vt:lpstr>
      <vt:lpstr>Updates to next APR   (FY2020-2022) </vt:lpstr>
      <vt:lpstr>Proposed Update – State Financing  </vt:lpstr>
      <vt:lpstr>Proposed Update - Exchange  </vt:lpstr>
      <vt:lpstr>Proposed Update – Device Loan </vt:lpstr>
      <vt:lpstr>Proposed Update – Device Loan</vt:lpstr>
      <vt:lpstr>Proposed Update – Device Loan (cont.) </vt:lpstr>
      <vt:lpstr>Proposed Update - Demonstration </vt:lpstr>
      <vt:lpstr>Proposed Update - Leveraged Funding</vt:lpstr>
      <vt:lpstr>Proposed Update Acquisition Performance Measure</vt:lpstr>
      <vt:lpstr>Proposed Update Access Performance Measure</vt:lpstr>
      <vt:lpstr>Proposed Update Overall Satisfaction Measure</vt:lpstr>
      <vt:lpstr>State Plan Update   </vt:lpstr>
      <vt:lpstr>Data Trends – Use Your Data  </vt:lpstr>
      <vt:lpstr>Next Steps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CATADA</dc:title>
  <dc:creator>Diane</dc:creator>
  <cp:lastModifiedBy>Diane</cp:lastModifiedBy>
  <cp:revision>942</cp:revision>
  <cp:lastPrinted>2013-05-03T23:57:45Z</cp:lastPrinted>
  <dcterms:created xsi:type="dcterms:W3CDTF">2007-03-20T04:14:46Z</dcterms:created>
  <dcterms:modified xsi:type="dcterms:W3CDTF">2019-03-12T00:32:00Z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TC011367991033</vt:lpwstr>
  </property>
</Properties>
</file>