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80" r:id="rId3"/>
    <p:sldId id="270" r:id="rId4"/>
    <p:sldId id="271" r:id="rId5"/>
    <p:sldId id="268" r:id="rId6"/>
    <p:sldId id="273" r:id="rId7"/>
    <p:sldId id="269" r:id="rId8"/>
    <p:sldId id="275" r:id="rId9"/>
    <p:sldId id="277" r:id="rId10"/>
    <p:sldId id="274" r:id="rId11"/>
    <p:sldId id="272" r:id="rId12"/>
    <p:sldId id="276" r:id="rId13"/>
    <p:sldId id="278" r:id="rId14"/>
    <p:sldId id="27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e" initials="D" lastIdx="1" clrIdx="0">
    <p:extLst>
      <p:ext uri="{19B8F6BF-5375-455C-9EA6-DF929625EA0E}">
        <p15:presenceInfo xmlns:p15="http://schemas.microsoft.com/office/powerpoint/2012/main" userId="Dian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295"/>
    <a:srgbClr val="000000"/>
    <a:srgbClr val="0066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98" autoAdjust="0"/>
    <p:restoredTop sz="86401" autoAdjust="0"/>
  </p:normalViewPr>
  <p:slideViewPr>
    <p:cSldViewPr snapToGrid="0">
      <p:cViewPr varScale="1">
        <p:scale>
          <a:sx n="58" d="100"/>
          <a:sy n="58" d="100"/>
        </p:scale>
        <p:origin x="744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1CDB16-8A51-436A-86D7-CB069F6A598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3E8563-FF15-41F8-95FC-420BEC9B80D6}">
      <dgm:prSet phldrT="[Text]" custT="1"/>
      <dgm:spPr/>
      <dgm:t>
        <a:bodyPr/>
        <a:lstStyle/>
        <a:p>
          <a:r>
            <a:rPr lang="en-US" sz="2000" dirty="0"/>
            <a:t>Centralized</a:t>
          </a:r>
        </a:p>
      </dgm:t>
    </dgm:pt>
    <dgm:pt modelId="{70B595A7-353D-4095-82B9-222806F4F927}" type="parTrans" cxnId="{E43C722C-9B0A-4F32-B5A3-0480ECCE753B}">
      <dgm:prSet/>
      <dgm:spPr/>
      <dgm:t>
        <a:bodyPr/>
        <a:lstStyle/>
        <a:p>
          <a:endParaRPr lang="en-US"/>
        </a:p>
      </dgm:t>
    </dgm:pt>
    <dgm:pt modelId="{FCC9B6B9-3B2D-4851-B700-2CFC0FB9B06A}" type="sibTrans" cxnId="{E43C722C-9B0A-4F32-B5A3-0480ECCE753B}">
      <dgm:prSet/>
      <dgm:spPr/>
      <dgm:t>
        <a:bodyPr/>
        <a:lstStyle/>
        <a:p>
          <a:endParaRPr lang="en-US"/>
        </a:p>
      </dgm:t>
    </dgm:pt>
    <dgm:pt modelId="{94C5908E-F4B3-4BCF-AA77-36D5FA195C75}">
      <dgm:prSet phldrT="[Text]" custT="1"/>
      <dgm:spPr/>
      <dgm:t>
        <a:bodyPr/>
        <a:lstStyle/>
        <a:p>
          <a:r>
            <a:rPr lang="en-US" sz="2000" dirty="0"/>
            <a:t>Decentralized </a:t>
          </a:r>
        </a:p>
      </dgm:t>
    </dgm:pt>
    <dgm:pt modelId="{B499A2B0-93C7-4368-8859-CF738CA9DFC4}" type="parTrans" cxnId="{529AC5DD-53C3-4EF3-82E3-7F3A65B3A00A}">
      <dgm:prSet/>
      <dgm:spPr/>
      <dgm:t>
        <a:bodyPr/>
        <a:lstStyle/>
        <a:p>
          <a:endParaRPr lang="en-US"/>
        </a:p>
      </dgm:t>
    </dgm:pt>
    <dgm:pt modelId="{07B3FE04-53E6-49AF-893D-7F628007F9EF}" type="sibTrans" cxnId="{529AC5DD-53C3-4EF3-82E3-7F3A65B3A00A}">
      <dgm:prSet/>
      <dgm:spPr/>
      <dgm:t>
        <a:bodyPr/>
        <a:lstStyle/>
        <a:p>
          <a:endParaRPr lang="en-US"/>
        </a:p>
      </dgm:t>
    </dgm:pt>
    <dgm:pt modelId="{3ED76147-51F2-44CD-8F1A-C7403488E847}" type="pres">
      <dgm:prSet presAssocID="{C41CDB16-8A51-436A-86D7-CB069F6A5989}" presName="cycle" presStyleCnt="0">
        <dgm:presLayoutVars>
          <dgm:dir/>
          <dgm:resizeHandles val="exact"/>
        </dgm:presLayoutVars>
      </dgm:prSet>
      <dgm:spPr/>
    </dgm:pt>
    <dgm:pt modelId="{7427DDB1-3BDE-47E7-82E3-9243691F9243}" type="pres">
      <dgm:prSet presAssocID="{FE3E8563-FF15-41F8-95FC-420BEC9B80D6}" presName="arrow" presStyleLbl="node1" presStyleIdx="0" presStyleCnt="2" custRadScaleRad="76773" custRadScaleInc="360">
        <dgm:presLayoutVars>
          <dgm:bulletEnabled val="1"/>
        </dgm:presLayoutVars>
      </dgm:prSet>
      <dgm:spPr/>
    </dgm:pt>
    <dgm:pt modelId="{653622FC-15FD-436B-AB60-D22BD22D8906}" type="pres">
      <dgm:prSet presAssocID="{94C5908E-F4B3-4BCF-AA77-36D5FA195C75}" presName="arrow" presStyleLbl="node1" presStyleIdx="1" presStyleCnt="2" custScaleX="98568" custScaleY="101011" custRadScaleRad="62602" custRadScaleInc="146">
        <dgm:presLayoutVars>
          <dgm:bulletEnabled val="1"/>
        </dgm:presLayoutVars>
      </dgm:prSet>
      <dgm:spPr/>
    </dgm:pt>
  </dgm:ptLst>
  <dgm:cxnLst>
    <dgm:cxn modelId="{E43C722C-9B0A-4F32-B5A3-0480ECCE753B}" srcId="{C41CDB16-8A51-436A-86D7-CB069F6A5989}" destId="{FE3E8563-FF15-41F8-95FC-420BEC9B80D6}" srcOrd="0" destOrd="0" parTransId="{70B595A7-353D-4095-82B9-222806F4F927}" sibTransId="{FCC9B6B9-3B2D-4851-B700-2CFC0FB9B06A}"/>
    <dgm:cxn modelId="{053D82B6-0AC8-4A99-A28D-C3105DEE5A9D}" type="presOf" srcId="{C41CDB16-8A51-436A-86D7-CB069F6A5989}" destId="{3ED76147-51F2-44CD-8F1A-C7403488E847}" srcOrd="0" destOrd="0" presId="urn:microsoft.com/office/officeart/2005/8/layout/arrow1"/>
    <dgm:cxn modelId="{529AC5DD-53C3-4EF3-82E3-7F3A65B3A00A}" srcId="{C41CDB16-8A51-436A-86D7-CB069F6A5989}" destId="{94C5908E-F4B3-4BCF-AA77-36D5FA195C75}" srcOrd="1" destOrd="0" parTransId="{B499A2B0-93C7-4368-8859-CF738CA9DFC4}" sibTransId="{07B3FE04-53E6-49AF-893D-7F628007F9EF}"/>
    <dgm:cxn modelId="{1CDD7DF8-54E5-4228-B8B4-6B568CC19DB8}" type="presOf" srcId="{94C5908E-F4B3-4BCF-AA77-36D5FA195C75}" destId="{653622FC-15FD-436B-AB60-D22BD22D8906}" srcOrd="0" destOrd="0" presId="urn:microsoft.com/office/officeart/2005/8/layout/arrow1"/>
    <dgm:cxn modelId="{269F5BFA-CDE9-46F1-8F19-8AE163B4BAE0}" type="presOf" srcId="{FE3E8563-FF15-41F8-95FC-420BEC9B80D6}" destId="{7427DDB1-3BDE-47E7-82E3-9243691F9243}" srcOrd="0" destOrd="0" presId="urn:microsoft.com/office/officeart/2005/8/layout/arrow1"/>
    <dgm:cxn modelId="{D68AEC64-70C8-452D-9677-778433F3DEB8}" type="presParOf" srcId="{3ED76147-51F2-44CD-8F1A-C7403488E847}" destId="{7427DDB1-3BDE-47E7-82E3-9243691F9243}" srcOrd="0" destOrd="0" presId="urn:microsoft.com/office/officeart/2005/8/layout/arrow1"/>
    <dgm:cxn modelId="{E532CD26-820B-4DFF-ACA3-E60192AD2079}" type="presParOf" srcId="{3ED76147-51F2-44CD-8F1A-C7403488E847}" destId="{653622FC-15FD-436B-AB60-D22BD22D890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1CDB16-8A51-436A-86D7-CB069F6A5989}" type="doc">
      <dgm:prSet loTypeId="urn:microsoft.com/office/officeart/2005/8/layout/arrow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3E8563-FF15-41F8-95FC-420BEC9B80D6}">
      <dgm:prSet phldrT="[Text]"/>
      <dgm:spPr/>
      <dgm:t>
        <a:bodyPr/>
        <a:lstStyle/>
        <a:p>
          <a:r>
            <a:rPr lang="en-US" dirty="0"/>
            <a:t>Governing</a:t>
          </a:r>
        </a:p>
      </dgm:t>
    </dgm:pt>
    <dgm:pt modelId="{70B595A7-353D-4095-82B9-222806F4F927}" type="parTrans" cxnId="{E43C722C-9B0A-4F32-B5A3-0480ECCE753B}">
      <dgm:prSet/>
      <dgm:spPr/>
      <dgm:t>
        <a:bodyPr/>
        <a:lstStyle/>
        <a:p>
          <a:endParaRPr lang="en-US"/>
        </a:p>
      </dgm:t>
    </dgm:pt>
    <dgm:pt modelId="{FCC9B6B9-3B2D-4851-B700-2CFC0FB9B06A}" type="sibTrans" cxnId="{E43C722C-9B0A-4F32-B5A3-0480ECCE753B}">
      <dgm:prSet/>
      <dgm:spPr/>
      <dgm:t>
        <a:bodyPr/>
        <a:lstStyle/>
        <a:p>
          <a:endParaRPr lang="en-US"/>
        </a:p>
      </dgm:t>
    </dgm:pt>
    <dgm:pt modelId="{94C5908E-F4B3-4BCF-AA77-36D5FA195C75}">
      <dgm:prSet phldrT="[Text]" custT="1"/>
      <dgm:spPr/>
      <dgm:t>
        <a:bodyPr/>
        <a:lstStyle/>
        <a:p>
          <a:r>
            <a:rPr lang="en-US" sz="2600" dirty="0"/>
            <a:t>Advisory</a:t>
          </a:r>
          <a:r>
            <a:rPr lang="en-US" sz="1800" dirty="0"/>
            <a:t> </a:t>
          </a:r>
        </a:p>
      </dgm:t>
    </dgm:pt>
    <dgm:pt modelId="{B499A2B0-93C7-4368-8859-CF738CA9DFC4}" type="parTrans" cxnId="{529AC5DD-53C3-4EF3-82E3-7F3A65B3A00A}">
      <dgm:prSet/>
      <dgm:spPr/>
      <dgm:t>
        <a:bodyPr/>
        <a:lstStyle/>
        <a:p>
          <a:endParaRPr lang="en-US"/>
        </a:p>
      </dgm:t>
    </dgm:pt>
    <dgm:pt modelId="{07B3FE04-53E6-49AF-893D-7F628007F9EF}" type="sibTrans" cxnId="{529AC5DD-53C3-4EF3-82E3-7F3A65B3A00A}">
      <dgm:prSet/>
      <dgm:spPr/>
      <dgm:t>
        <a:bodyPr/>
        <a:lstStyle/>
        <a:p>
          <a:endParaRPr lang="en-US"/>
        </a:p>
      </dgm:t>
    </dgm:pt>
    <dgm:pt modelId="{3ED76147-51F2-44CD-8F1A-C7403488E847}" type="pres">
      <dgm:prSet presAssocID="{C41CDB16-8A51-436A-86D7-CB069F6A5989}" presName="cycle" presStyleCnt="0">
        <dgm:presLayoutVars>
          <dgm:dir/>
          <dgm:resizeHandles val="exact"/>
        </dgm:presLayoutVars>
      </dgm:prSet>
      <dgm:spPr/>
    </dgm:pt>
    <dgm:pt modelId="{7427DDB1-3BDE-47E7-82E3-9243691F9243}" type="pres">
      <dgm:prSet presAssocID="{FE3E8563-FF15-41F8-95FC-420BEC9B80D6}" presName="arrow" presStyleLbl="node1" presStyleIdx="0" presStyleCnt="2" custScaleY="100381" custRadScaleRad="100773" custRadScaleInc="913">
        <dgm:presLayoutVars>
          <dgm:bulletEnabled val="1"/>
        </dgm:presLayoutVars>
      </dgm:prSet>
      <dgm:spPr/>
    </dgm:pt>
    <dgm:pt modelId="{653622FC-15FD-436B-AB60-D22BD22D8906}" type="pres">
      <dgm:prSet presAssocID="{94C5908E-F4B3-4BCF-AA77-36D5FA195C75}" presName="arrow" presStyleLbl="node1" presStyleIdx="1" presStyleCnt="2" custScaleY="100381" custRadScaleRad="101248" custRadScaleInc="41">
        <dgm:presLayoutVars>
          <dgm:bulletEnabled val="1"/>
        </dgm:presLayoutVars>
      </dgm:prSet>
      <dgm:spPr/>
    </dgm:pt>
  </dgm:ptLst>
  <dgm:cxnLst>
    <dgm:cxn modelId="{E43C722C-9B0A-4F32-B5A3-0480ECCE753B}" srcId="{C41CDB16-8A51-436A-86D7-CB069F6A5989}" destId="{FE3E8563-FF15-41F8-95FC-420BEC9B80D6}" srcOrd="0" destOrd="0" parTransId="{70B595A7-353D-4095-82B9-222806F4F927}" sibTransId="{FCC9B6B9-3B2D-4851-B700-2CFC0FB9B06A}"/>
    <dgm:cxn modelId="{053D82B6-0AC8-4A99-A28D-C3105DEE5A9D}" type="presOf" srcId="{C41CDB16-8A51-436A-86D7-CB069F6A5989}" destId="{3ED76147-51F2-44CD-8F1A-C7403488E847}" srcOrd="0" destOrd="0" presId="urn:microsoft.com/office/officeart/2005/8/layout/arrow1"/>
    <dgm:cxn modelId="{529AC5DD-53C3-4EF3-82E3-7F3A65B3A00A}" srcId="{C41CDB16-8A51-436A-86D7-CB069F6A5989}" destId="{94C5908E-F4B3-4BCF-AA77-36D5FA195C75}" srcOrd="1" destOrd="0" parTransId="{B499A2B0-93C7-4368-8859-CF738CA9DFC4}" sibTransId="{07B3FE04-53E6-49AF-893D-7F628007F9EF}"/>
    <dgm:cxn modelId="{1CDD7DF8-54E5-4228-B8B4-6B568CC19DB8}" type="presOf" srcId="{94C5908E-F4B3-4BCF-AA77-36D5FA195C75}" destId="{653622FC-15FD-436B-AB60-D22BD22D8906}" srcOrd="0" destOrd="0" presId="urn:microsoft.com/office/officeart/2005/8/layout/arrow1"/>
    <dgm:cxn modelId="{269F5BFA-CDE9-46F1-8F19-8AE163B4BAE0}" type="presOf" srcId="{FE3E8563-FF15-41F8-95FC-420BEC9B80D6}" destId="{7427DDB1-3BDE-47E7-82E3-9243691F9243}" srcOrd="0" destOrd="0" presId="urn:microsoft.com/office/officeart/2005/8/layout/arrow1"/>
    <dgm:cxn modelId="{D68AEC64-70C8-452D-9677-778433F3DEB8}" type="presParOf" srcId="{3ED76147-51F2-44CD-8F1A-C7403488E847}" destId="{7427DDB1-3BDE-47E7-82E3-9243691F9243}" srcOrd="0" destOrd="0" presId="urn:microsoft.com/office/officeart/2005/8/layout/arrow1"/>
    <dgm:cxn modelId="{E532CD26-820B-4DFF-ACA3-E60192AD2079}" type="presParOf" srcId="{3ED76147-51F2-44CD-8F1A-C7403488E847}" destId="{653622FC-15FD-436B-AB60-D22BD22D8906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7DDB1-3BDE-47E7-82E3-9243691F9243}">
      <dsp:nvSpPr>
        <dsp:cNvPr id="0" name=""/>
        <dsp:cNvSpPr/>
      </dsp:nvSpPr>
      <dsp:spPr>
        <a:xfrm rot="16200000">
          <a:off x="881232" y="0"/>
          <a:ext cx="2504739" cy="2504739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Centralized</a:t>
          </a:r>
        </a:p>
      </dsp:txBody>
      <dsp:txXfrm rot="5400000">
        <a:off x="1319562" y="626184"/>
        <a:ext cx="2066410" cy="1252369"/>
      </dsp:txXfrm>
    </dsp:sp>
    <dsp:sp modelId="{653622FC-15FD-436B-AB60-D22BD22D8906}">
      <dsp:nvSpPr>
        <dsp:cNvPr id="0" name=""/>
        <dsp:cNvSpPr/>
      </dsp:nvSpPr>
      <dsp:spPr>
        <a:xfrm rot="5400000">
          <a:off x="6118758" y="10754"/>
          <a:ext cx="2468871" cy="2530062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Decentralized </a:t>
          </a:r>
        </a:p>
      </dsp:txBody>
      <dsp:txXfrm rot="-5400000">
        <a:off x="6088163" y="658567"/>
        <a:ext cx="2098010" cy="1234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27DDB1-3BDE-47E7-82E3-9243691F9243}">
      <dsp:nvSpPr>
        <dsp:cNvPr id="0" name=""/>
        <dsp:cNvSpPr/>
      </dsp:nvSpPr>
      <dsp:spPr>
        <a:xfrm rot="16200000">
          <a:off x="81" y="-4799"/>
          <a:ext cx="2519483" cy="252908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Governing</a:t>
          </a:r>
        </a:p>
      </dsp:txBody>
      <dsp:txXfrm rot="5400000">
        <a:off x="436191" y="629872"/>
        <a:ext cx="2088173" cy="1259741"/>
      </dsp:txXfrm>
    </dsp:sp>
    <dsp:sp modelId="{653622FC-15FD-436B-AB60-D22BD22D8906}">
      <dsp:nvSpPr>
        <dsp:cNvPr id="0" name=""/>
        <dsp:cNvSpPr/>
      </dsp:nvSpPr>
      <dsp:spPr>
        <a:xfrm rot="5400000">
          <a:off x="6023320" y="4418"/>
          <a:ext cx="2519483" cy="2529083"/>
        </a:xfrm>
        <a:prstGeom prst="up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/>
            <a:t>Advisory</a:t>
          </a:r>
          <a:r>
            <a:rPr lang="en-US" sz="1800" kern="1200" dirty="0"/>
            <a:t> </a:t>
          </a:r>
        </a:p>
      </dsp:txBody>
      <dsp:txXfrm rot="-5400000">
        <a:off x="6018520" y="639089"/>
        <a:ext cx="2088173" cy="12597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2A2C3-6915-4E74-BAEC-28524739D060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080F13-87F5-424C-ADF7-09DA469C272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90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71BE3D-7CA5-4DF4-AD29-6F4CAD8B9460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2204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80F13-87F5-424C-ADF7-09DA469C272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31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80F13-87F5-424C-ADF7-09DA469C272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667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80F13-87F5-424C-ADF7-09DA469C272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98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080F13-87F5-424C-ADF7-09DA469C272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28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35157" fontAlgn="auto">
              <a:spcBef>
                <a:spcPts val="0"/>
              </a:spcBef>
              <a:spcAft>
                <a:spcPts val="0"/>
              </a:spcAft>
              <a:defRPr/>
            </a:pPr>
            <a:fld id="{7771BE3D-7CA5-4DF4-AD29-6F4CAD8B9460}" type="slidenum">
              <a:rPr lang="en-US" altLang="en-US">
                <a:solidFill>
                  <a:prstClr val="black"/>
                </a:solidFill>
                <a:latin typeface="Calibri" panose="020F0502020204030204"/>
              </a:rPr>
              <a:pPr defTabSz="935157"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926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0" y="3200400"/>
            <a:ext cx="100584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4724400"/>
            <a:ext cx="9144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rgbClr val="286295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1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ol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" y="1524000"/>
            <a:ext cx="11988800" cy="3767328"/>
          </a:xfrm>
        </p:spPr>
        <p:txBody>
          <a:bodyPr/>
          <a:lstStyle>
            <a:lvl1pPr marL="0" indent="0" algn="ctr">
              <a:buNone/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121920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879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767449"/>
            <a:ext cx="10871200" cy="959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57400"/>
            <a:ext cx="11785600" cy="3886200"/>
          </a:xfrm>
        </p:spPr>
        <p:txBody>
          <a:bodyPr anchor="t" anchorCtr="0"/>
          <a:lstStyle>
            <a:lvl1pPr>
              <a:defRPr>
                <a:solidFill>
                  <a:srgbClr val="286295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256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image, attrib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3200" y="767449"/>
            <a:ext cx="10871200" cy="959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057400"/>
            <a:ext cx="11785600" cy="3733800"/>
          </a:xfrm>
        </p:spPr>
        <p:txBody>
          <a:bodyPr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657600" y="5791200"/>
            <a:ext cx="4876800" cy="304800"/>
          </a:xfrm>
        </p:spPr>
        <p:txBody>
          <a:bodyPr/>
          <a:lstStyle>
            <a:lvl1pPr marL="0" indent="0" algn="ctr">
              <a:buNone/>
              <a:defRPr sz="750"/>
            </a:lvl1pPr>
            <a:lvl2pPr marL="240030" indent="0">
              <a:buNone/>
              <a:defRPr/>
            </a:lvl2pPr>
          </a:lstStyle>
          <a:p>
            <a:pPr lvl="0"/>
            <a:r>
              <a:rPr lang="en-US" dirty="0"/>
              <a:t>Click to edit Master text </a:t>
            </a:r>
            <a:r>
              <a:rPr lang="en-US" dirty="0" err="1"/>
              <a:t>stylesl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819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03200" y="767449"/>
            <a:ext cx="10871200" cy="95941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766460"/>
            <a:ext cx="11785600" cy="2057400"/>
          </a:xfrm>
        </p:spPr>
        <p:txBody>
          <a:bodyPr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203200" y="3934695"/>
            <a:ext cx="57912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7600" y="3934695"/>
            <a:ext cx="5791200" cy="2057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6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0" y="3276600"/>
            <a:ext cx="100584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5105400"/>
            <a:ext cx="9144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36320" y="5029200"/>
            <a:ext cx="10058400" cy="27432"/>
          </a:xfrm>
          <a:prstGeom prst="rect">
            <a:avLst/>
          </a:prstGeom>
          <a:solidFill>
            <a:srgbClr val="065E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59314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0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9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1936" y="1329264"/>
            <a:ext cx="48768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536" y="609600"/>
            <a:ext cx="48768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536" y="1329264"/>
            <a:ext cx="48768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011936" y="1249362"/>
            <a:ext cx="4876800" cy="1588"/>
          </a:xfrm>
          <a:prstGeom prst="line">
            <a:avLst/>
          </a:prstGeom>
          <a:ln>
            <a:solidFill>
              <a:srgbClr val="065E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193536" y="1249362"/>
            <a:ext cx="4876800" cy="1588"/>
          </a:xfrm>
          <a:prstGeom prst="line">
            <a:avLst/>
          </a:prstGeom>
          <a:ln>
            <a:solidFill>
              <a:srgbClr val="065E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5004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936" y="4572000"/>
            <a:ext cx="9046464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46539" y="682559"/>
            <a:ext cx="9714807" cy="2786062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421" y="3505200"/>
            <a:ext cx="98552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1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15999" y="6208779"/>
            <a:ext cx="649849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8331200" y="6208779"/>
            <a:ext cx="2844800" cy="365125"/>
          </a:xfrm>
          <a:prstGeom prst="rect">
            <a:avLst/>
          </a:prstGeom>
        </p:spPr>
        <p:txBody>
          <a:bodyPr/>
          <a:lstStyle/>
          <a:p>
            <a:fld id="{2C1C807A-0998-475D-9D1B-A539C0BB057A}" type="datetimeFigureOut">
              <a:rPr lang="en-US" smtClean="0"/>
              <a:t>3/14/2018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2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6000" y="4572000"/>
            <a:ext cx="90424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0" y="685800"/>
            <a:ext cx="100584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5687571"/>
            <a:ext cx="1016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6560951-A75D-400A-806A-61982FF3643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TAP logo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1509" y="54304"/>
            <a:ext cx="1830160" cy="453442"/>
          </a:xfrm>
          <a:prstGeom prst="rect">
            <a:avLst/>
          </a:prstGeom>
        </p:spPr>
      </p:pic>
      <p:pic>
        <p:nvPicPr>
          <p:cNvPr id="4" name="Picture 3" descr="AT3 Center logo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65" y="54304"/>
            <a:ext cx="1201964" cy="67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2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6" r:id="rId4"/>
    <p:sldLayoutId id="2147483665" r:id="rId5"/>
    <p:sldLayoutId id="2147483667" r:id="rId6"/>
    <p:sldLayoutId id="2147483668" r:id="rId7"/>
    <p:sldLayoutId id="2147483671" r:id="rId8"/>
    <p:sldLayoutId id="2147483674" r:id="rId9"/>
    <p:sldLayoutId id="2147483679" r:id="rId10"/>
  </p:sldLayoutIdLst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rgbClr val="286295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rgbClr val="286295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1233" y="3429000"/>
            <a:ext cx="7503735" cy="304864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Moderator:  	Diane Cordry Golden, CATADA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Panel:		Willie Gunther, IL (Non-Profit)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			Tammy Koger, NC (State - VR)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			Linda Jaco, OK (University)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			Sara Sack, KS (UCEDD)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			Kim Moccia, MN (State)  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3043" y="1102650"/>
            <a:ext cx="9214404" cy="1395454"/>
          </a:xfrm>
        </p:spPr>
        <p:txBody>
          <a:bodyPr/>
          <a:lstStyle/>
          <a:p>
            <a:r>
              <a:rPr lang="en-US" altLang="en-US" sz="4000" b="1" dirty="0"/>
              <a:t>Understanding and Optimizing Your AT Program Structure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C43A-540C-424E-BD88-F477A519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43" y="2217656"/>
            <a:ext cx="11434713" cy="4343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22 administratively operated within state agencies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14 are units in VR agencies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8 in other state agencies (Disability, Administration, Education, Health, etc.)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20 administratively operated within universities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15 are units in UCEDDs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5 in other university programs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400" b="1" dirty="0"/>
              <a:t>14 administratively operated within non-profit organizations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7 are units within a larger non-profit (Easter Seals, P&amp;A, etc.)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7 are autonomous State AT Program non-profit organizations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076" y="490194"/>
            <a:ext cx="9587061" cy="117068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Current State AT </a:t>
            </a:r>
            <a:br>
              <a:rPr lang="en-US" b="1" dirty="0"/>
            </a:br>
            <a:r>
              <a:rPr lang="en-US" b="1" dirty="0"/>
              <a:t>Program Administration </a:t>
            </a:r>
          </a:p>
        </p:txBody>
      </p:sp>
    </p:spTree>
    <p:extLst>
      <p:ext uri="{BB962C8B-B14F-4D97-AF65-F5344CB8AC3E}">
        <p14:creationId xmlns:p14="http://schemas.microsoft.com/office/powerpoint/2010/main" val="2436743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C43A-540C-424E-BD88-F477A519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626" y="1822563"/>
            <a:ext cx="10982228" cy="4598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Degree to which a State AT Programs is an integrated part of or autonomous from the larger organization (state agency, university, or non-profit) varies widely --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1900" b="1" dirty="0"/>
              <a:t>Greater autonomy and control can help ensure decisions are made and resources are allocated to deliver quality AT programs and services . . .  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b="1" i="1" dirty="0">
                <a:solidFill>
                  <a:schemeClr val="accent5"/>
                </a:solidFill>
              </a:rPr>
              <a:t>But it may also mean less infrastructure and support and isolation 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1900" b="1" dirty="0"/>
              <a:t>Being an integrated part of a larger agency can provide robust infrastructure and supports that help deliver quality AT programs and services . . . 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b="1" i="1" dirty="0">
                <a:solidFill>
                  <a:schemeClr val="accent5"/>
                </a:solidFill>
              </a:rPr>
              <a:t>But it may also mean loss of decision-making, resource allocation and identi</a:t>
            </a:r>
            <a:r>
              <a:rPr lang="en-US" b="1" i="1" dirty="0"/>
              <a:t>fy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247" y="352671"/>
            <a:ext cx="9587061" cy="959416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Autonomy &amp; Support </a:t>
            </a:r>
          </a:p>
        </p:txBody>
      </p:sp>
    </p:spTree>
    <p:extLst>
      <p:ext uri="{BB962C8B-B14F-4D97-AF65-F5344CB8AC3E}">
        <p14:creationId xmlns:p14="http://schemas.microsoft.com/office/powerpoint/2010/main" val="3426023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C8B9-1E82-4D21-BB71-B7AD77AC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20" y="1272106"/>
            <a:ext cx="10887959" cy="524427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</a:rPr>
              <a:t>How would you describe the level of autonomy of your State AT Program?  </a:t>
            </a:r>
            <a:r>
              <a:rPr lang="en-US" sz="2000" b="1" i="1" dirty="0"/>
              <a:t>Examples:  Level of control of resources, other high level decision-making  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</a:rPr>
              <a:t>How would you describe the level of support your program is able to access by being part of a larger organization?  </a:t>
            </a:r>
          </a:p>
          <a:p>
            <a:pPr marL="0" indent="0">
              <a:buNone/>
            </a:pPr>
            <a:r>
              <a:rPr lang="en-US" sz="2000" b="1" i="1" dirty="0"/>
              <a:t>Examples:  Access to specialized expertise not otherwise affordable 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</a:rPr>
              <a:t>What strategies have been successful in taking advantage of larger organizational supports? 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</a:rPr>
              <a:t>How can a program safeguard against being “taken advantage of” by a larger organization (protect resources)? 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>
                <a:solidFill>
                  <a:schemeClr val="accent5"/>
                </a:solidFill>
              </a:rPr>
              <a:t>What would your personal utopia be for a balance of autonomy and access to larger organizational supports?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7992" y="341619"/>
            <a:ext cx="5778630" cy="80138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/>
              <a:t>Program Panel </a:t>
            </a:r>
            <a:endParaRPr lang="en-US" sz="3600" b="1" dirty="0">
              <a:solidFill>
                <a:schemeClr val="bg2">
                  <a:lumMod val="10000"/>
                </a:schemeClr>
              </a:solidFill>
              <a:latin typeface="MS Reference Sans Serif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0924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hree bowls, one too hot, one too cold, and one just right. " title="Goldilocks Bowls">
            <a:extLst>
              <a:ext uri="{FF2B5EF4-FFF2-40B4-BE49-F238E27FC236}">
                <a16:creationId xmlns:a16="http://schemas.microsoft.com/office/drawing/2014/main" id="{FDF4360B-7640-4CD8-B795-33016AE36C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06" y="3282842"/>
            <a:ext cx="4499895" cy="246888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2C8B9-1E82-4D21-BB71-B7AD77ACB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762812"/>
            <a:ext cx="10887959" cy="4614421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4000" b="1" dirty="0">
                <a:solidFill>
                  <a:srgbClr val="006600"/>
                </a:solidFill>
                <a:latin typeface="Comic Sans MS" panose="030F0702030302020204" pitchFamily="66" charset="0"/>
              </a:rPr>
              <a:t>“And this one is just right”</a:t>
            </a:r>
            <a:r>
              <a:rPr lang="en-US" sz="4000" b="1" dirty="0">
                <a:solidFill>
                  <a:srgbClr val="333300"/>
                </a:solidFill>
                <a:latin typeface="Comic Sans MS" panose="030F0702030302020204" pitchFamily="66" charset="0"/>
              </a:rPr>
              <a:t> </a:t>
            </a:r>
          </a:p>
          <a:p>
            <a:pPr marL="0" indent="0">
              <a:buNone/>
            </a:pPr>
            <a:endParaRPr lang="en-US" sz="2000" b="1" dirty="0"/>
          </a:p>
          <a:p>
            <a:pPr marL="240030" lvl="1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Program Structure </a:t>
            </a:r>
          </a:p>
          <a:p>
            <a:pPr marL="240030" lvl="1" indent="0">
              <a:buNone/>
            </a:pPr>
            <a:endParaRPr lang="en-US" sz="2200" b="1" dirty="0">
              <a:solidFill>
                <a:srgbClr val="000000"/>
              </a:solidFill>
            </a:endParaRPr>
          </a:p>
          <a:p>
            <a:pPr marL="240030" lvl="1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Advisory Council Role/Authority</a:t>
            </a:r>
          </a:p>
          <a:p>
            <a:pPr marL="240030" lvl="1" indent="0">
              <a:buNone/>
            </a:pPr>
            <a:endParaRPr lang="en-US" sz="2200" b="1" dirty="0">
              <a:solidFill>
                <a:srgbClr val="000000"/>
              </a:solidFill>
            </a:endParaRPr>
          </a:p>
          <a:p>
            <a:pPr marL="240030" lvl="1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Autonomy as State AT Program</a:t>
            </a:r>
          </a:p>
          <a:p>
            <a:pPr marL="240030" lvl="1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 </a:t>
            </a:r>
          </a:p>
          <a:p>
            <a:pPr marL="240030" lvl="1" indent="0">
              <a:buNone/>
            </a:pPr>
            <a:r>
              <a:rPr lang="en-US" sz="2200" b="1" dirty="0">
                <a:solidFill>
                  <a:srgbClr val="000000"/>
                </a:solidFill>
              </a:rPr>
              <a:t>Support from Administrative Organization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679" y="480767"/>
            <a:ext cx="7881730" cy="89554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6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Aim for the Goldilocks Zone</a:t>
            </a:r>
          </a:p>
        </p:txBody>
      </p:sp>
    </p:spTree>
    <p:extLst>
      <p:ext uri="{BB962C8B-B14F-4D97-AF65-F5344CB8AC3E}">
        <p14:creationId xmlns:p14="http://schemas.microsoft.com/office/powerpoint/2010/main" val="17003308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17880" y="2285999"/>
            <a:ext cx="10556240" cy="4194314"/>
          </a:xfrm>
        </p:spPr>
        <p:txBody>
          <a:bodyPr>
            <a:normAutofit/>
          </a:bodyPr>
          <a:lstStyle/>
          <a:p>
            <a:pPr indent="-18288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chemeClr val="accent5"/>
                </a:solidFill>
              </a:rPr>
              <a:t>Diane Golden, CATADA/ATAP</a:t>
            </a:r>
            <a:r>
              <a:rPr lang="en-US" sz="2400" dirty="0"/>
              <a:t>		diane.golden@ataporg.org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Willie Gunther, IL (Non-Profit)</a:t>
            </a:r>
            <a:r>
              <a:rPr lang="en-US" altLang="en-US" sz="2400" dirty="0"/>
              <a:t>		</a:t>
            </a:r>
            <a:r>
              <a:rPr lang="en-US" sz="2400" dirty="0"/>
              <a:t>wgunther@iltech.org</a:t>
            </a:r>
            <a:r>
              <a:rPr lang="en-US" altLang="en-US" sz="2400" dirty="0"/>
              <a:t>	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Tammy Koger, NC (State - VR)	</a:t>
            </a:r>
            <a:r>
              <a:rPr lang="en-US" altLang="en-US" sz="2400" dirty="0"/>
              <a:t>	</a:t>
            </a:r>
            <a:r>
              <a:rPr lang="en-US" sz="2400" dirty="0"/>
              <a:t>tammy.koger@dhhs.nc.gov</a:t>
            </a:r>
            <a:endParaRPr lang="en-US" altLang="en-US" sz="24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Linda Jaco, OK (University)</a:t>
            </a:r>
            <a:r>
              <a:rPr lang="en-US" altLang="en-US" sz="2400" dirty="0"/>
              <a:t>	</a:t>
            </a:r>
            <a:r>
              <a:rPr lang="en-US" sz="2400" dirty="0"/>
              <a:t> 	linda.jaco@okstate.edu </a:t>
            </a:r>
            <a:r>
              <a:rPr lang="en-US" altLang="en-US" sz="2400" dirty="0"/>
              <a:t>	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Sara Sack, KS (UCEDD) </a:t>
            </a:r>
            <a:r>
              <a:rPr lang="en-US" altLang="en-US" sz="2400" dirty="0"/>
              <a:t>		</a:t>
            </a:r>
            <a:r>
              <a:rPr lang="en-US" sz="2400" dirty="0"/>
              <a:t> 	ssack@ku.edu</a:t>
            </a:r>
            <a:endParaRPr lang="en-US" altLang="en-US" sz="24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400" dirty="0">
                <a:solidFill>
                  <a:schemeClr val="accent5"/>
                </a:solidFill>
              </a:rPr>
              <a:t>Kim </a:t>
            </a:r>
            <a:r>
              <a:rPr lang="en-US" altLang="en-US" sz="2400" dirty="0" err="1">
                <a:solidFill>
                  <a:schemeClr val="accent5"/>
                </a:solidFill>
              </a:rPr>
              <a:t>Moccia</a:t>
            </a:r>
            <a:r>
              <a:rPr lang="en-US" altLang="en-US" sz="2400" dirty="0">
                <a:solidFill>
                  <a:schemeClr val="accent5"/>
                </a:solidFill>
              </a:rPr>
              <a:t>, MN (State)  </a:t>
            </a:r>
            <a:r>
              <a:rPr lang="en-US" altLang="en-US" sz="2400" dirty="0"/>
              <a:t>		</a:t>
            </a:r>
            <a:r>
              <a:rPr lang="en-US" sz="2400" dirty="0"/>
              <a:t> 	Kim.Moccia@state.mn.us</a:t>
            </a:r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29728" y="762000"/>
            <a:ext cx="7042872" cy="838200"/>
          </a:xfrm>
        </p:spPr>
        <p:txBody>
          <a:bodyPr/>
          <a:lstStyle/>
          <a:p>
            <a:pPr algn="ctr"/>
            <a:r>
              <a:rPr lang="en-US" altLang="en-US" sz="4400" b="1" dirty="0"/>
              <a:t>Questions/Contact</a:t>
            </a:r>
          </a:p>
        </p:txBody>
      </p:sp>
    </p:spTree>
    <p:extLst>
      <p:ext uri="{BB962C8B-B14F-4D97-AF65-F5344CB8AC3E}">
        <p14:creationId xmlns:p14="http://schemas.microsoft.com/office/powerpoint/2010/main" val="217621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6C1DE-0327-42B8-9917-F47E2F674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2613991"/>
            <a:ext cx="10595112" cy="39756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Ongoing Program Review – looking for ways to improve your program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3 Continuums – No right/wrong or good/bad </a:t>
            </a:r>
          </a:p>
          <a:p>
            <a:pPr marL="0" indent="0">
              <a:buNone/>
            </a:pPr>
            <a:endParaRPr lang="en-US" sz="2000" b="1" dirty="0"/>
          </a:p>
          <a:p>
            <a:pPr lvl="1"/>
            <a:r>
              <a:rPr lang="en-US" sz="1850" b="1" dirty="0"/>
              <a:t>Continuum of Organizational Structures – Where are you?? Is that where you need to be?? </a:t>
            </a:r>
          </a:p>
          <a:p>
            <a:pPr lvl="1"/>
            <a:endParaRPr lang="en-US" sz="1850" b="1" dirty="0"/>
          </a:p>
          <a:p>
            <a:pPr lvl="1"/>
            <a:r>
              <a:rPr lang="en-US" sz="1850" b="1" dirty="0"/>
              <a:t>Advisory Council – What authority does yours have?  Does that best meet your program needs? </a:t>
            </a:r>
          </a:p>
          <a:p>
            <a:pPr lvl="1"/>
            <a:endParaRPr lang="en-US" sz="1850" b="1" dirty="0"/>
          </a:p>
          <a:p>
            <a:pPr lvl="1"/>
            <a:r>
              <a:rPr lang="en-US" sz="1850" b="1" dirty="0"/>
              <a:t>Autonomy and Support – What do you give/get from your current administrative unit?  Is that best meeting your program needs? 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C1907D-5489-43FC-91B2-BC393A17B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09" y="894522"/>
            <a:ext cx="10267121" cy="123245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1200"/>
              </a:spcAft>
            </a:pPr>
            <a:r>
              <a:rPr lang="en-US" sz="3200" b="1" dirty="0"/>
              <a:t>Leadership &amp; Change (Redux) </a:t>
            </a:r>
            <a:br>
              <a:rPr lang="en-US" sz="3200" b="1" dirty="0"/>
            </a:br>
            <a:r>
              <a:rPr lang="en-US" sz="2800" b="1" i="1" dirty="0">
                <a:solidFill>
                  <a:schemeClr val="accent5"/>
                </a:solidFill>
                <a:latin typeface="Californian FB" panose="0207040306080B030204" pitchFamily="18" charset="0"/>
              </a:rPr>
              <a:t>If you’re not willing to embrace change,  you’re not ready to lead. </a:t>
            </a:r>
          </a:p>
        </p:txBody>
      </p:sp>
    </p:spTree>
    <p:extLst>
      <p:ext uri="{BB962C8B-B14F-4D97-AF65-F5344CB8AC3E}">
        <p14:creationId xmlns:p14="http://schemas.microsoft.com/office/powerpoint/2010/main" val="226633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6F57-1804-433B-BA4F-C42A2A806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" y="2057400"/>
            <a:ext cx="11406433" cy="4503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Centralized Organizational Structures</a:t>
            </a:r>
          </a:p>
          <a:p>
            <a:r>
              <a:rPr lang="en-US" dirty="0"/>
              <a:t>Operations and Programs/Services are all within one unified structure</a:t>
            </a:r>
          </a:p>
          <a:p>
            <a:r>
              <a:rPr lang="en-US" dirty="0"/>
              <a:t>Typically uses a traditional hierarchy for staff organization, line authority and decision-making</a:t>
            </a:r>
          </a:p>
          <a:p>
            <a:r>
              <a:rPr lang="en-US" dirty="0"/>
              <a:t>Staff can be located together but do not have to be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Decentralized Organizational Structures</a:t>
            </a:r>
          </a:p>
          <a:p>
            <a:r>
              <a:rPr lang="en-US" dirty="0"/>
              <a:t>Operations and Programs/Services are dispersed across multiple different autonomous “units”</a:t>
            </a:r>
          </a:p>
          <a:p>
            <a:r>
              <a:rPr lang="en-US" dirty="0"/>
              <a:t>Units can be separate agencies/organizations with connections to the overall program by various types of agreements </a:t>
            </a:r>
          </a:p>
          <a:p>
            <a:r>
              <a:rPr lang="en-US" dirty="0"/>
              <a:t>Decision-making authority for staff organization, allocation of resources, and implementation of programs/services within “unit”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Major difference is </a:t>
            </a:r>
            <a:r>
              <a:rPr lang="en-US" b="1" u="sng" dirty="0"/>
              <a:t>decision-making authority and direct control</a:t>
            </a:r>
            <a:r>
              <a:rPr lang="en-US" b="1" dirty="0"/>
              <a:t> not location. </a:t>
            </a:r>
            <a:r>
              <a:rPr lang="en-US" b="1" u="sng" dirty="0"/>
              <a:t> 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17D3D-9275-435A-BB88-9B3E1E6F7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Definitions</a:t>
            </a:r>
          </a:p>
        </p:txBody>
      </p:sp>
    </p:spTree>
    <p:extLst>
      <p:ext uri="{BB962C8B-B14F-4D97-AF65-F5344CB8AC3E}">
        <p14:creationId xmlns:p14="http://schemas.microsoft.com/office/powerpoint/2010/main" val="2275622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66F57-1804-433B-BA4F-C42A2A806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072" y="2057400"/>
            <a:ext cx="11406433" cy="4503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Staff Expertise/Talent</a:t>
            </a:r>
          </a:p>
          <a:p>
            <a:r>
              <a:rPr lang="en-US" dirty="0"/>
              <a:t>Ensure expertise and talent is available to deliver program/services (hire, PD, retain)</a:t>
            </a:r>
          </a:p>
          <a:p>
            <a:r>
              <a:rPr lang="en-US" dirty="0"/>
              <a:t>Deploy/redeploy, supervise and allocate resources/support to deliver programs/services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Operations </a:t>
            </a:r>
          </a:p>
          <a:p>
            <a:r>
              <a:rPr lang="en-US" dirty="0"/>
              <a:t>Physical space, general utilities </a:t>
            </a:r>
          </a:p>
          <a:p>
            <a:r>
              <a:rPr lang="en-US" dirty="0"/>
              <a:t>ICT infrastructure and support including data management</a:t>
            </a:r>
          </a:p>
          <a:p>
            <a:r>
              <a:rPr lang="en-US" dirty="0"/>
              <a:t>Marketing, communications, public relations </a:t>
            </a:r>
          </a:p>
          <a:p>
            <a:r>
              <a:rPr lang="en-US" dirty="0"/>
              <a:t>Personnel, the operational/legal infrastructure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Fiscal Management </a:t>
            </a:r>
            <a:r>
              <a:rPr lang="en-US" b="1" u="sng" dirty="0"/>
              <a:t> </a:t>
            </a:r>
            <a:r>
              <a:rPr lang="en-US" dirty="0"/>
              <a:t>  </a:t>
            </a:r>
          </a:p>
          <a:p>
            <a:r>
              <a:rPr lang="en-US" dirty="0"/>
              <a:t>Budgeting – obtaining and allocating financial resources </a:t>
            </a:r>
          </a:p>
          <a:p>
            <a:r>
              <a:rPr lang="en-US" dirty="0"/>
              <a:t>Accounting – tracking and reporting expenditures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D17D3D-9275-435A-BB88-9B3E1E6F7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61" y="701462"/>
            <a:ext cx="10871200" cy="95941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Major Organizational Functions</a:t>
            </a:r>
          </a:p>
        </p:txBody>
      </p:sp>
    </p:spTree>
    <p:extLst>
      <p:ext uri="{BB962C8B-B14F-4D97-AF65-F5344CB8AC3E}">
        <p14:creationId xmlns:p14="http://schemas.microsoft.com/office/powerpoint/2010/main" val="4022878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0029-4F93-46EE-88A2-E7846FBA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668544"/>
            <a:ext cx="11785600" cy="5015060"/>
          </a:xfrm>
        </p:spPr>
        <p:txBody>
          <a:bodyPr numCol="2">
            <a:noAutofit/>
          </a:bodyPr>
          <a:lstStyle/>
          <a:p>
            <a:pPr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800" b="1" dirty="0"/>
              <a:t>Centralized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Economy of scale, larger infrastructure, specialized supports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Access to wider range of talents &amp; flexible expertise deployment</a:t>
            </a:r>
          </a:p>
          <a:p>
            <a:pPr>
              <a:spcAft>
                <a:spcPts val="1200"/>
              </a:spcAft>
            </a:pPr>
            <a:r>
              <a:rPr lang="en-US" altLang="en-US" sz="2000" b="1" dirty="0"/>
              <a:t>Consistent activities/services</a:t>
            </a:r>
          </a:p>
          <a:p>
            <a:pPr>
              <a:spcAft>
                <a:spcPts val="1200"/>
              </a:spcAft>
            </a:pPr>
            <a:r>
              <a:rPr lang="en-US" altLang="en-US" sz="2000" b="1" dirty="0"/>
              <a:t>Direct external stakeholder engagement </a:t>
            </a:r>
          </a:p>
          <a:p>
            <a:pPr>
              <a:spcAft>
                <a:spcPts val="1200"/>
              </a:spcAft>
            </a:pPr>
            <a:r>
              <a:rPr lang="en-US" altLang="en-US" sz="2000" b="1" dirty="0"/>
              <a:t>Challenge for statewide delivery</a:t>
            </a:r>
          </a:p>
          <a:p>
            <a:pPr>
              <a:spcAft>
                <a:spcPts val="1200"/>
              </a:spcAft>
            </a:pPr>
            <a:r>
              <a:rPr lang="en-US" altLang="en-US" sz="2000" b="1" dirty="0"/>
              <a:t>Slow decision-making &amp; change 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endParaRPr lang="en-US" altLang="en-US" sz="2000" b="1" dirty="0"/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altLang="en-US" sz="2800" b="1" dirty="0"/>
              <a:t>Decentralized/Outsourced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Leverage local “unit” resources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Closer to consumers, more responsive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Multiple units located geographically to support statewide services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More autonomy, speeds decision-making, ability to change nimbly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Difficult to ensure service consistency,  risk unit silos 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Difficulty ensuring expertise necessary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sz="2000" b="1" dirty="0"/>
              <a:t>Diffuses external stakeholder engagement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88225-A40D-4DDF-BB04-DB6C64F7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145" y="377072"/>
            <a:ext cx="10871200" cy="791852"/>
          </a:xfrm>
        </p:spPr>
        <p:txBody>
          <a:bodyPr/>
          <a:lstStyle/>
          <a:p>
            <a:pPr algn="ctr"/>
            <a:r>
              <a:rPr lang="en-US" b="1" dirty="0"/>
              <a:t>Pros &amp; Cons</a:t>
            </a:r>
          </a:p>
        </p:txBody>
      </p:sp>
    </p:spTree>
    <p:extLst>
      <p:ext uri="{BB962C8B-B14F-4D97-AF65-F5344CB8AC3E}">
        <p14:creationId xmlns:p14="http://schemas.microsoft.com/office/powerpoint/2010/main" val="239320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Two arrows. One arrow pointing left that says centralized, one arrow pointing right that says decentralized ">
            <a:extLst>
              <a:ext uri="{FF2B5EF4-FFF2-40B4-BE49-F238E27FC236}">
                <a16:creationId xmlns:a16="http://schemas.microsoft.com/office/drawing/2014/main" id="{5299939A-A179-47E7-8CD2-F77D86C251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60620177"/>
              </p:ext>
            </p:extLst>
          </p:nvPr>
        </p:nvGraphicFramePr>
        <p:xfrm>
          <a:off x="883920" y="3975263"/>
          <a:ext cx="9999428" cy="2530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Speech Bubble: Rectangle with Corners Rounded 13" descr="Minnesota speech bubble">
            <a:extLst>
              <a:ext uri="{FF2B5EF4-FFF2-40B4-BE49-F238E27FC236}">
                <a16:creationId xmlns:a16="http://schemas.microsoft.com/office/drawing/2014/main" id="{1CEFC9FF-5446-4CD9-A366-E77E9C911E92}"/>
              </a:ext>
            </a:extLst>
          </p:cNvPr>
          <p:cNvSpPr/>
          <p:nvPr/>
        </p:nvSpPr>
        <p:spPr>
          <a:xfrm>
            <a:off x="8953652" y="3053703"/>
            <a:ext cx="914400" cy="6126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MN</a:t>
            </a:r>
          </a:p>
        </p:txBody>
      </p:sp>
      <p:sp>
        <p:nvSpPr>
          <p:cNvPr id="13" name="Speech Bubble: Rectangle with Corners Rounded 12" descr="Kansas speech bubble">
            <a:extLst>
              <a:ext uri="{FF2B5EF4-FFF2-40B4-BE49-F238E27FC236}">
                <a16:creationId xmlns:a16="http://schemas.microsoft.com/office/drawing/2014/main" id="{28EB2040-C297-499A-878A-ACAE18893A8D}"/>
              </a:ext>
            </a:extLst>
          </p:cNvPr>
          <p:cNvSpPr/>
          <p:nvPr/>
        </p:nvSpPr>
        <p:spPr>
          <a:xfrm>
            <a:off x="7110017" y="3053703"/>
            <a:ext cx="914400" cy="6126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KS</a:t>
            </a:r>
          </a:p>
        </p:txBody>
      </p:sp>
      <p:sp>
        <p:nvSpPr>
          <p:cNvPr id="12" name="Speech Bubble: Rectangle with Corners Rounded 11" descr="Oklahoma speech bubble">
            <a:extLst>
              <a:ext uri="{FF2B5EF4-FFF2-40B4-BE49-F238E27FC236}">
                <a16:creationId xmlns:a16="http://schemas.microsoft.com/office/drawing/2014/main" id="{955CB803-DB88-476F-8633-8F7459E9AE6D}"/>
              </a:ext>
            </a:extLst>
          </p:cNvPr>
          <p:cNvSpPr/>
          <p:nvPr/>
        </p:nvSpPr>
        <p:spPr>
          <a:xfrm>
            <a:off x="5177201" y="3043543"/>
            <a:ext cx="914400" cy="6126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</a:t>
            </a:r>
          </a:p>
        </p:txBody>
      </p:sp>
      <p:sp>
        <p:nvSpPr>
          <p:cNvPr id="11" name="Speech Bubble: Rectangle with Corners Rounded 10" descr="North Carolina speech bubble">
            <a:extLst>
              <a:ext uri="{FF2B5EF4-FFF2-40B4-BE49-F238E27FC236}">
                <a16:creationId xmlns:a16="http://schemas.microsoft.com/office/drawing/2014/main" id="{C783B88E-7775-4A65-BBA8-FCB64BCB693F}"/>
              </a:ext>
            </a:extLst>
          </p:cNvPr>
          <p:cNvSpPr/>
          <p:nvPr/>
        </p:nvSpPr>
        <p:spPr>
          <a:xfrm>
            <a:off x="3305751" y="3043543"/>
            <a:ext cx="914400" cy="6126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NC</a:t>
            </a:r>
          </a:p>
        </p:txBody>
      </p:sp>
      <p:sp>
        <p:nvSpPr>
          <p:cNvPr id="10" name="Speech Bubble: Rectangle with Corners Rounded 9" descr="Illinois speech bubble ">
            <a:extLst>
              <a:ext uri="{FF2B5EF4-FFF2-40B4-BE49-F238E27FC236}">
                <a16:creationId xmlns:a16="http://schemas.microsoft.com/office/drawing/2014/main" id="{025EEFB9-8D17-490C-AC42-EEB8D078D2BC}"/>
              </a:ext>
            </a:extLst>
          </p:cNvPr>
          <p:cNvSpPr/>
          <p:nvPr/>
        </p:nvSpPr>
        <p:spPr>
          <a:xfrm>
            <a:off x="1513813" y="3043543"/>
            <a:ext cx="914400" cy="612648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839" y="981832"/>
            <a:ext cx="9926425" cy="1648246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  <a:t>Describe your program: # FTE, location(s), structure</a:t>
            </a:r>
            <a:b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</a:b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  <a:t>Where is your program on continuum? </a:t>
            </a:r>
            <a:b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</a:b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  <a:t>What works well for you?  What is your biggest challenge?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75D5D-DC84-4423-96A2-924E5073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321" y="196008"/>
            <a:ext cx="7274560" cy="744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Program Panel  </a:t>
            </a:r>
          </a:p>
        </p:txBody>
      </p:sp>
    </p:spTree>
    <p:extLst>
      <p:ext uri="{BB962C8B-B14F-4D97-AF65-F5344CB8AC3E}">
        <p14:creationId xmlns:p14="http://schemas.microsoft.com/office/powerpoint/2010/main" val="1922321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09C43A-540C-424E-BD88-F477A5194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643" y="1718031"/>
            <a:ext cx="11434713" cy="486187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Council Required by AT Act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 Prescribed members, can have more if maintain consumer majority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 Exception for existing state statutes, rules or official policies or </a:t>
            </a:r>
            <a:r>
              <a:rPr lang="en-US" sz="1800" b="1" u="sng" dirty="0"/>
              <a:t>governing bodies </a:t>
            </a:r>
            <a:r>
              <a:rPr lang="en-US" sz="1800" b="1" dirty="0"/>
              <a:t>of incorporated agencies 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Council Statutory Role  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To </a:t>
            </a:r>
            <a:r>
              <a:rPr lang="en-US" sz="1800" b="1" u="sng" dirty="0"/>
              <a:t>advise</a:t>
            </a:r>
            <a:r>
              <a:rPr lang="en-US" sz="1800" b="1" dirty="0"/>
              <a:t> in planning, implementation and evaluation of AT Act activities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 Option for Council to have expanded authority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800" b="1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000" b="1" dirty="0"/>
              <a:t>Continuum: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50" b="1" dirty="0"/>
              <a:t>Advisory Zero: Advice can be accepted/rejected by decision-makers at will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50" b="1" dirty="0"/>
              <a:t>Advisory One: Decision-makers must justify rejection of advice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50" b="1" dirty="0"/>
              <a:t>Advisory Two: Advice is binding on some decisions (e.g. approval of State Plan)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50" b="1" dirty="0"/>
              <a:t>Governing: Direct control of all decision/resources (personnel, fiscal, etc.)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8041" y="278092"/>
            <a:ext cx="5938887" cy="8861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Advisory Council</a:t>
            </a:r>
            <a:br>
              <a:rPr lang="en-US" sz="3200" b="1" dirty="0"/>
            </a:br>
            <a:r>
              <a:rPr lang="en-US" sz="3200" b="1" dirty="0"/>
              <a:t>Authority Continuum</a:t>
            </a:r>
          </a:p>
        </p:txBody>
      </p:sp>
    </p:spTree>
    <p:extLst>
      <p:ext uri="{BB962C8B-B14F-4D97-AF65-F5344CB8AC3E}">
        <p14:creationId xmlns:p14="http://schemas.microsoft.com/office/powerpoint/2010/main" val="3056621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50029-4F93-46EE-88A2-E7846FBA5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504" y="1715678"/>
            <a:ext cx="11181522" cy="4774677"/>
          </a:xfrm>
        </p:spPr>
        <p:txBody>
          <a:bodyPr numCol="1"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sz="2300" b="1" dirty="0"/>
              <a:t>It can always be challenging to get and keep good AC members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000" b="1" i="1" dirty="0">
                <a:solidFill>
                  <a:schemeClr val="accent5"/>
                </a:solidFill>
              </a:rPr>
              <a:t>Even more difficult to engage members who see their role as superfluous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sz="2000" b="1" i="1" dirty="0">
                <a:solidFill>
                  <a:schemeClr val="accent5"/>
                </a:solidFill>
              </a:rPr>
              <a:t>And to keep members who have their advice rejected (without reason)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endParaRPr lang="en-US" altLang="en-US" sz="1400" b="1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300" b="1" dirty="0"/>
              <a:t>An AC can always be helpful in addressing external challenges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i="1" dirty="0">
                <a:solidFill>
                  <a:schemeClr val="accent5"/>
                </a:solidFill>
              </a:rPr>
              <a:t>And the more authority the AC has the more they can use that authority to defend the State AT Program (protect resources, etc.) </a:t>
            </a:r>
          </a:p>
          <a:p>
            <a:pPr marL="240030" lvl="1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endParaRPr lang="en-US" sz="1400" b="1" dirty="0"/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300" b="1" dirty="0"/>
              <a:t>A good relationship with AC is always important . . .   </a:t>
            </a:r>
          </a:p>
          <a:p>
            <a:pPr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1" i="1" dirty="0">
                <a:solidFill>
                  <a:schemeClr val="accent5"/>
                </a:solidFill>
              </a:rPr>
              <a:t>And the more authority the AC has, the greater the importance (and the more disastrous a bad relationship can be . . .)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788225-A40D-4DDF-BB04-DB6C64F7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1418" y="367645"/>
            <a:ext cx="5505253" cy="79185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86250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 descr="Two arrows. One arrow pointing left says Governing, one arrow pointing right says advisory">
            <a:extLst>
              <a:ext uri="{FF2B5EF4-FFF2-40B4-BE49-F238E27FC236}">
                <a16:creationId xmlns:a16="http://schemas.microsoft.com/office/drawing/2014/main" id="{5299939A-A179-47E7-8CD2-F77D86C251D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0672467"/>
              </p:ext>
            </p:extLst>
          </p:nvPr>
        </p:nvGraphicFramePr>
        <p:xfrm>
          <a:off x="1402393" y="3966172"/>
          <a:ext cx="8542886" cy="25300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B647C719-F451-4AA4-A093-873823AD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623" y="1632386"/>
            <a:ext cx="9926425" cy="1598808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  <a:t>How would you describe your AC level of authority? </a:t>
            </a:r>
            <a:b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</a:b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  <a:t>What factors drove that decision?   </a:t>
            </a:r>
            <a:b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</a:b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MS Reference Sans Serif" panose="020B0604030504040204" pitchFamily="34" charset="0"/>
              </a:rPr>
              <a:t>How has your AC been most helpful and most challenging?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75D5D-DC84-4423-96A2-924E5073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91991" y="383491"/>
            <a:ext cx="5524107" cy="74471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/>
              <a:t>Program Panel </a:t>
            </a:r>
          </a:p>
        </p:txBody>
      </p:sp>
    </p:spTree>
    <p:extLst>
      <p:ext uri="{BB962C8B-B14F-4D97-AF65-F5344CB8AC3E}">
        <p14:creationId xmlns:p14="http://schemas.microsoft.com/office/powerpoint/2010/main" val="3557227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AP 2016">
  <a:themeElements>
    <a:clrScheme name="AT3 ATAP">
      <a:dk1>
        <a:srgbClr val="286295"/>
      </a:dk1>
      <a:lt1>
        <a:sysClr val="window" lastClr="FFFFFF"/>
      </a:lt1>
      <a:dk2>
        <a:srgbClr val="286295"/>
      </a:dk2>
      <a:lt2>
        <a:srgbClr val="DEDEE0"/>
      </a:lt2>
      <a:accent1>
        <a:srgbClr val="286295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004F7F"/>
      </a:hlink>
      <a:folHlink>
        <a:srgbClr val="0074BC"/>
      </a:folHlink>
    </a:clrScheme>
    <a:fontScheme name="Dian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AP 2016" id="{5C0AAB18-0624-4688-AF53-448AFCC96E83}" vid="{80D29F2F-F740-4680-938B-6A64AE6E422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921</Words>
  <Application>Microsoft Office PowerPoint</Application>
  <PresentationFormat>Widescreen</PresentationFormat>
  <Paragraphs>154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Californian FB</vt:lpstr>
      <vt:lpstr>Comic Sans MS</vt:lpstr>
      <vt:lpstr>MS Reference Sans Serif</vt:lpstr>
      <vt:lpstr>Verdana</vt:lpstr>
      <vt:lpstr>ATAP 2016</vt:lpstr>
      <vt:lpstr>Understanding and Optimizing Your AT Program Structure</vt:lpstr>
      <vt:lpstr>Leadership &amp; Change (Redux)  If you’re not willing to embrace change,  you’re not ready to lead. </vt:lpstr>
      <vt:lpstr>Definitions</vt:lpstr>
      <vt:lpstr>Major Organizational Functions</vt:lpstr>
      <vt:lpstr>Pros &amp; Cons</vt:lpstr>
      <vt:lpstr>Describe your program: # FTE, location(s), structure Where is your program on continuum?  What works well for you?  What is your biggest challenge?     </vt:lpstr>
      <vt:lpstr>Advisory Council Authority Continuum</vt:lpstr>
      <vt:lpstr>Considerations</vt:lpstr>
      <vt:lpstr>How would you describe your AC level of authority?  What factors drove that decision?    How has your AC been most helpful and most challenging?  </vt:lpstr>
      <vt:lpstr>Current State AT  Program Administration </vt:lpstr>
      <vt:lpstr>Autonomy &amp; Support </vt:lpstr>
      <vt:lpstr>Program Panel </vt:lpstr>
      <vt:lpstr>Aim for the Goldilocks Zone</vt:lpstr>
      <vt:lpstr>Questions/Contact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Carr</dc:creator>
  <cp:lastModifiedBy>Diane</cp:lastModifiedBy>
  <cp:revision>104</cp:revision>
  <dcterms:created xsi:type="dcterms:W3CDTF">2017-01-17T14:22:41Z</dcterms:created>
  <dcterms:modified xsi:type="dcterms:W3CDTF">2018-03-14T13:59:10Z</dcterms:modified>
</cp:coreProperties>
</file>