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4" r:id="rId1"/>
  </p:sldMasterIdLst>
  <p:notesMasterIdLst>
    <p:notesMasterId r:id="rId24"/>
  </p:notesMasterIdLst>
  <p:handoutMasterIdLst>
    <p:handoutMasterId r:id="rId25"/>
  </p:handoutMasterIdLst>
  <p:sldIdLst>
    <p:sldId id="433" r:id="rId2"/>
    <p:sldId id="445" r:id="rId3"/>
    <p:sldId id="449" r:id="rId4"/>
    <p:sldId id="450" r:id="rId5"/>
    <p:sldId id="464" r:id="rId6"/>
    <p:sldId id="451" r:id="rId7"/>
    <p:sldId id="446" r:id="rId8"/>
    <p:sldId id="465" r:id="rId9"/>
    <p:sldId id="452" r:id="rId10"/>
    <p:sldId id="453" r:id="rId11"/>
    <p:sldId id="454" r:id="rId12"/>
    <p:sldId id="455" r:id="rId13"/>
    <p:sldId id="456" r:id="rId14"/>
    <p:sldId id="457" r:id="rId15"/>
    <p:sldId id="458" r:id="rId16"/>
    <p:sldId id="459" r:id="rId17"/>
    <p:sldId id="460" r:id="rId18"/>
    <p:sldId id="461" r:id="rId19"/>
    <p:sldId id="444" r:id="rId20"/>
    <p:sldId id="463" r:id="rId21"/>
    <p:sldId id="448" r:id="rId22"/>
    <p:sldId id="462" r:id="rId23"/>
  </p:sldIdLst>
  <p:sldSz cx="9144000" cy="6858000" type="screen4x3"/>
  <p:notesSz cx="6980238" cy="9144000"/>
  <p:defaultTextStyle>
    <a:defPPr>
      <a:defRPr lang="en-US"/>
    </a:defPPr>
    <a:lvl1pPr algn="l" rtl="0" fontAlgn="base">
      <a:spcBef>
        <a:spcPct val="0"/>
      </a:spcBef>
      <a:spcAft>
        <a:spcPct val="0"/>
      </a:spcAft>
      <a:defRPr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bg1"/>
        </a:solidFill>
        <a:latin typeface="Arial" charset="0"/>
        <a:ea typeface="+mn-ea"/>
        <a:cs typeface="Arial" charset="0"/>
      </a:defRPr>
    </a:lvl2pPr>
    <a:lvl3pPr marL="914400" algn="l" rtl="0" fontAlgn="base">
      <a:spcBef>
        <a:spcPct val="0"/>
      </a:spcBef>
      <a:spcAft>
        <a:spcPct val="0"/>
      </a:spcAft>
      <a:defRPr kern="1200">
        <a:solidFill>
          <a:schemeClr val="bg1"/>
        </a:solidFill>
        <a:latin typeface="Arial" charset="0"/>
        <a:ea typeface="+mn-ea"/>
        <a:cs typeface="Arial" charset="0"/>
      </a:defRPr>
    </a:lvl3pPr>
    <a:lvl4pPr marL="1371600" algn="l" rtl="0" fontAlgn="base">
      <a:spcBef>
        <a:spcPct val="0"/>
      </a:spcBef>
      <a:spcAft>
        <a:spcPct val="0"/>
      </a:spcAft>
      <a:defRPr kern="1200">
        <a:solidFill>
          <a:schemeClr val="bg1"/>
        </a:solidFill>
        <a:latin typeface="Arial" charset="0"/>
        <a:ea typeface="+mn-ea"/>
        <a:cs typeface="Arial" charset="0"/>
      </a:defRPr>
    </a:lvl4pPr>
    <a:lvl5pPr marL="1828800" algn="l" rtl="0" fontAlgn="base">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9246"/>
    <a:srgbClr val="FFFF00"/>
    <a:srgbClr val="FFFF66"/>
    <a:srgbClr val="9453DB"/>
    <a:srgbClr val="A7C472"/>
    <a:srgbClr val="AEC97D"/>
    <a:srgbClr val="F1F1F1"/>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69608" autoAdjust="0"/>
  </p:normalViewPr>
  <p:slideViewPr>
    <p:cSldViewPr>
      <p:cViewPr varScale="1">
        <p:scale>
          <a:sx n="55" d="100"/>
          <a:sy n="55" d="100"/>
        </p:scale>
        <p:origin x="1080" y="38"/>
      </p:cViewPr>
      <p:guideLst>
        <p:guide orient="horz" pos="2160"/>
        <p:guide pos="2880"/>
      </p:guideLst>
    </p:cSldViewPr>
  </p:slideViewPr>
  <p:outlineViewPr>
    <p:cViewPr>
      <p:scale>
        <a:sx n="33" d="100"/>
        <a:sy n="33" d="100"/>
      </p:scale>
      <p:origin x="0" y="3393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083" cy="457356"/>
          </a:xfrm>
          <a:prstGeom prst="rect">
            <a:avLst/>
          </a:prstGeom>
        </p:spPr>
        <p:txBody>
          <a:bodyPr vert="horz" lIns="89675" tIns="44838" rIns="89675" bIns="44838"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53590" y="0"/>
            <a:ext cx="3025083" cy="457356"/>
          </a:xfrm>
          <a:prstGeom prst="rect">
            <a:avLst/>
          </a:prstGeom>
        </p:spPr>
        <p:txBody>
          <a:bodyPr vert="horz" lIns="89675" tIns="44838" rIns="89675" bIns="44838" rtlCol="0"/>
          <a:lstStyle>
            <a:lvl1pPr algn="r">
              <a:spcBef>
                <a:spcPct val="20000"/>
              </a:spcBef>
              <a:buFont typeface="Wingdings" pitchFamily="2" charset="2"/>
              <a:buNone/>
              <a:defRPr sz="1200">
                <a:latin typeface="Arial" charset="0"/>
                <a:cs typeface="+mn-cs"/>
              </a:defRPr>
            </a:lvl1pPr>
          </a:lstStyle>
          <a:p>
            <a:pPr>
              <a:defRPr/>
            </a:pPr>
            <a:fld id="{CCB865B1-CE6C-4918-A9F9-ED4B7F377C8E}" type="datetimeFigureOut">
              <a:rPr lang="en-US"/>
              <a:pPr>
                <a:defRPr/>
              </a:pPr>
              <a:t>2/21/2017</a:t>
            </a:fld>
            <a:endParaRPr lang="en-US" dirty="0"/>
          </a:p>
        </p:txBody>
      </p:sp>
      <p:sp>
        <p:nvSpPr>
          <p:cNvPr id="4" name="Footer Placeholder 3"/>
          <p:cNvSpPr>
            <a:spLocks noGrp="1"/>
          </p:cNvSpPr>
          <p:nvPr>
            <p:ph type="ftr" sz="quarter" idx="2"/>
          </p:nvPr>
        </p:nvSpPr>
        <p:spPr>
          <a:xfrm>
            <a:off x="0" y="8685095"/>
            <a:ext cx="3025083" cy="457356"/>
          </a:xfrm>
          <a:prstGeom prst="rect">
            <a:avLst/>
          </a:prstGeom>
        </p:spPr>
        <p:txBody>
          <a:bodyPr vert="horz" lIns="89675" tIns="44838" rIns="89675" bIns="44838"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53590" y="8685095"/>
            <a:ext cx="3025083" cy="457356"/>
          </a:xfrm>
          <a:prstGeom prst="rect">
            <a:avLst/>
          </a:prstGeom>
        </p:spPr>
        <p:txBody>
          <a:bodyPr vert="horz" lIns="89675" tIns="44838" rIns="89675" bIns="44838" rtlCol="0" anchor="b"/>
          <a:lstStyle>
            <a:lvl1pPr algn="r">
              <a:spcBef>
                <a:spcPct val="20000"/>
              </a:spcBef>
              <a:buFont typeface="Wingdings" pitchFamily="2" charset="2"/>
              <a:buNone/>
              <a:defRPr sz="1200">
                <a:latin typeface="Arial" charset="0"/>
                <a:cs typeface="+mn-cs"/>
              </a:defRPr>
            </a:lvl1pPr>
          </a:lstStyle>
          <a:p>
            <a:pPr>
              <a:defRPr/>
            </a:pPr>
            <a:fld id="{62F43EDC-B12B-4C13-BB7A-BC0710506DDB}" type="slidenum">
              <a:rPr lang="en-US"/>
              <a:pPr>
                <a:defRPr/>
              </a:pPr>
              <a:t>‹#›</a:t>
            </a:fld>
            <a:endParaRPr lang="en-US" dirty="0"/>
          </a:p>
        </p:txBody>
      </p:sp>
    </p:spTree>
    <p:extLst>
      <p:ext uri="{BB962C8B-B14F-4D97-AF65-F5344CB8AC3E}">
        <p14:creationId xmlns:p14="http://schemas.microsoft.com/office/powerpoint/2010/main" val="2261304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083" cy="457356"/>
          </a:xfrm>
          <a:prstGeom prst="rect">
            <a:avLst/>
          </a:prstGeom>
        </p:spPr>
        <p:txBody>
          <a:bodyPr vert="horz" lIns="92123" tIns="46062" rIns="92123" bIns="46062"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53590" y="0"/>
            <a:ext cx="3025083" cy="457356"/>
          </a:xfrm>
          <a:prstGeom prst="rect">
            <a:avLst/>
          </a:prstGeom>
        </p:spPr>
        <p:txBody>
          <a:bodyPr vert="horz" lIns="92123" tIns="46062" rIns="92123" bIns="46062" rtlCol="0"/>
          <a:lstStyle>
            <a:lvl1pPr algn="r">
              <a:spcBef>
                <a:spcPct val="20000"/>
              </a:spcBef>
              <a:buFont typeface="Wingdings" pitchFamily="2" charset="2"/>
              <a:buNone/>
              <a:defRPr sz="1200">
                <a:latin typeface="Arial" charset="0"/>
                <a:cs typeface="+mn-cs"/>
              </a:defRPr>
            </a:lvl1pPr>
          </a:lstStyle>
          <a:p>
            <a:pPr>
              <a:defRPr/>
            </a:pPr>
            <a:fld id="{DFEE6B7B-E4AA-4E38-BB12-02C372F4F542}" type="datetimeFigureOut">
              <a:rPr lang="en-US"/>
              <a:pPr>
                <a:defRPr/>
              </a:pPr>
              <a:t>2/21/2017</a:t>
            </a:fld>
            <a:endParaRPr lang="en-US"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2123" tIns="46062" rIns="92123" bIns="46062" rtlCol="0" anchor="ctr"/>
          <a:lstStyle/>
          <a:p>
            <a:pPr lvl="0"/>
            <a:endParaRPr lang="en-US" noProof="0" dirty="0" smtClean="0"/>
          </a:p>
        </p:txBody>
      </p:sp>
      <p:sp>
        <p:nvSpPr>
          <p:cNvPr id="5" name="Notes Placeholder 4"/>
          <p:cNvSpPr>
            <a:spLocks noGrp="1"/>
          </p:cNvSpPr>
          <p:nvPr>
            <p:ph type="body" sz="quarter" idx="3"/>
          </p:nvPr>
        </p:nvSpPr>
        <p:spPr>
          <a:xfrm>
            <a:off x="698337" y="4344098"/>
            <a:ext cx="5583564" cy="4114645"/>
          </a:xfrm>
          <a:prstGeom prst="rect">
            <a:avLst/>
          </a:prstGeom>
        </p:spPr>
        <p:txBody>
          <a:bodyPr vert="horz" lIns="92123" tIns="46062" rIns="92123" bIns="460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095"/>
            <a:ext cx="3025083" cy="457356"/>
          </a:xfrm>
          <a:prstGeom prst="rect">
            <a:avLst/>
          </a:prstGeom>
        </p:spPr>
        <p:txBody>
          <a:bodyPr vert="horz" lIns="92123" tIns="46062" rIns="92123" bIns="46062"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53590" y="8685095"/>
            <a:ext cx="3025083" cy="457356"/>
          </a:xfrm>
          <a:prstGeom prst="rect">
            <a:avLst/>
          </a:prstGeom>
        </p:spPr>
        <p:txBody>
          <a:bodyPr vert="horz" lIns="92123" tIns="46062" rIns="92123" bIns="46062" rtlCol="0" anchor="b"/>
          <a:lstStyle>
            <a:lvl1pPr algn="r">
              <a:spcBef>
                <a:spcPct val="20000"/>
              </a:spcBef>
              <a:buFont typeface="Wingdings" pitchFamily="2" charset="2"/>
              <a:buNone/>
              <a:defRPr sz="1200">
                <a:latin typeface="Arial" charset="0"/>
                <a:cs typeface="+mn-cs"/>
              </a:defRPr>
            </a:lvl1pPr>
          </a:lstStyle>
          <a:p>
            <a:pPr>
              <a:defRPr/>
            </a:pPr>
            <a:fld id="{6167509E-7A7A-4E1C-8854-6794CE7A9FBE}" type="slidenum">
              <a:rPr lang="en-US"/>
              <a:pPr>
                <a:defRPr/>
              </a:pPr>
              <a:t>‹#›</a:t>
            </a:fld>
            <a:endParaRPr lang="en-US" dirty="0"/>
          </a:p>
        </p:txBody>
      </p:sp>
    </p:spTree>
    <p:extLst>
      <p:ext uri="{BB962C8B-B14F-4D97-AF65-F5344CB8AC3E}">
        <p14:creationId xmlns:p14="http://schemas.microsoft.com/office/powerpoint/2010/main" val="4111879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2</a:t>
            </a:fld>
            <a:endParaRPr lang="en-US" dirty="0"/>
          </a:p>
        </p:txBody>
      </p:sp>
    </p:spTree>
    <p:extLst>
      <p:ext uri="{BB962C8B-B14F-4D97-AF65-F5344CB8AC3E}">
        <p14:creationId xmlns:p14="http://schemas.microsoft.com/office/powerpoint/2010/main" val="2000299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11</a:t>
            </a:fld>
            <a:endParaRPr lang="en-US" dirty="0"/>
          </a:p>
        </p:txBody>
      </p:sp>
    </p:spTree>
    <p:extLst>
      <p:ext uri="{BB962C8B-B14F-4D97-AF65-F5344CB8AC3E}">
        <p14:creationId xmlns:p14="http://schemas.microsoft.com/office/powerpoint/2010/main" val="1974816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12</a:t>
            </a:fld>
            <a:endParaRPr lang="en-US" dirty="0"/>
          </a:p>
        </p:txBody>
      </p:sp>
    </p:spTree>
    <p:extLst>
      <p:ext uri="{BB962C8B-B14F-4D97-AF65-F5344CB8AC3E}">
        <p14:creationId xmlns:p14="http://schemas.microsoft.com/office/powerpoint/2010/main" val="289141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13</a:t>
            </a:fld>
            <a:endParaRPr lang="en-US" dirty="0"/>
          </a:p>
        </p:txBody>
      </p:sp>
    </p:spTree>
    <p:extLst>
      <p:ext uri="{BB962C8B-B14F-4D97-AF65-F5344CB8AC3E}">
        <p14:creationId xmlns:p14="http://schemas.microsoft.com/office/powerpoint/2010/main" val="246623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14</a:t>
            </a:fld>
            <a:endParaRPr lang="en-US" dirty="0"/>
          </a:p>
        </p:txBody>
      </p:sp>
    </p:spTree>
    <p:extLst>
      <p:ext uri="{BB962C8B-B14F-4D97-AF65-F5344CB8AC3E}">
        <p14:creationId xmlns:p14="http://schemas.microsoft.com/office/powerpoint/2010/main" val="3981240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15</a:t>
            </a:fld>
            <a:endParaRPr lang="en-US" dirty="0"/>
          </a:p>
        </p:txBody>
      </p:sp>
    </p:spTree>
    <p:extLst>
      <p:ext uri="{BB962C8B-B14F-4D97-AF65-F5344CB8AC3E}">
        <p14:creationId xmlns:p14="http://schemas.microsoft.com/office/powerpoint/2010/main" val="2965963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16</a:t>
            </a:fld>
            <a:endParaRPr lang="en-US" dirty="0"/>
          </a:p>
        </p:txBody>
      </p:sp>
    </p:spTree>
    <p:extLst>
      <p:ext uri="{BB962C8B-B14F-4D97-AF65-F5344CB8AC3E}">
        <p14:creationId xmlns:p14="http://schemas.microsoft.com/office/powerpoint/2010/main" val="1188903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17</a:t>
            </a:fld>
            <a:endParaRPr lang="en-US" dirty="0"/>
          </a:p>
        </p:txBody>
      </p:sp>
    </p:spTree>
    <p:extLst>
      <p:ext uri="{BB962C8B-B14F-4D97-AF65-F5344CB8AC3E}">
        <p14:creationId xmlns:p14="http://schemas.microsoft.com/office/powerpoint/2010/main" val="4024808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18</a:t>
            </a:fld>
            <a:endParaRPr lang="en-US" dirty="0"/>
          </a:p>
        </p:txBody>
      </p:sp>
    </p:spTree>
    <p:extLst>
      <p:ext uri="{BB962C8B-B14F-4D97-AF65-F5344CB8AC3E}">
        <p14:creationId xmlns:p14="http://schemas.microsoft.com/office/powerpoint/2010/main" val="1567367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19</a:t>
            </a:fld>
            <a:endParaRPr lang="en-US" dirty="0"/>
          </a:p>
        </p:txBody>
      </p:sp>
    </p:spTree>
    <p:extLst>
      <p:ext uri="{BB962C8B-B14F-4D97-AF65-F5344CB8AC3E}">
        <p14:creationId xmlns:p14="http://schemas.microsoft.com/office/powerpoint/2010/main" val="3219993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20</a:t>
            </a:fld>
            <a:endParaRPr lang="en-US" dirty="0"/>
          </a:p>
        </p:txBody>
      </p:sp>
    </p:spTree>
    <p:extLst>
      <p:ext uri="{BB962C8B-B14F-4D97-AF65-F5344CB8AC3E}">
        <p14:creationId xmlns:p14="http://schemas.microsoft.com/office/powerpoint/2010/main" val="299961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3</a:t>
            </a:fld>
            <a:endParaRPr lang="en-US" dirty="0"/>
          </a:p>
        </p:txBody>
      </p:sp>
    </p:spTree>
    <p:extLst>
      <p:ext uri="{BB962C8B-B14F-4D97-AF65-F5344CB8AC3E}">
        <p14:creationId xmlns:p14="http://schemas.microsoft.com/office/powerpoint/2010/main" val="898689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21</a:t>
            </a:fld>
            <a:endParaRPr lang="en-US" dirty="0"/>
          </a:p>
        </p:txBody>
      </p:sp>
    </p:spTree>
    <p:extLst>
      <p:ext uri="{BB962C8B-B14F-4D97-AF65-F5344CB8AC3E}">
        <p14:creationId xmlns:p14="http://schemas.microsoft.com/office/powerpoint/2010/main" val="779935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22</a:t>
            </a:fld>
            <a:endParaRPr lang="en-US" dirty="0"/>
          </a:p>
        </p:txBody>
      </p:sp>
    </p:spTree>
    <p:extLst>
      <p:ext uri="{BB962C8B-B14F-4D97-AF65-F5344CB8AC3E}">
        <p14:creationId xmlns:p14="http://schemas.microsoft.com/office/powerpoint/2010/main" val="2687754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4</a:t>
            </a:fld>
            <a:endParaRPr lang="en-US" dirty="0"/>
          </a:p>
        </p:txBody>
      </p:sp>
    </p:spTree>
    <p:extLst>
      <p:ext uri="{BB962C8B-B14F-4D97-AF65-F5344CB8AC3E}">
        <p14:creationId xmlns:p14="http://schemas.microsoft.com/office/powerpoint/2010/main" val="3474929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5</a:t>
            </a:fld>
            <a:endParaRPr lang="en-US" dirty="0"/>
          </a:p>
        </p:txBody>
      </p:sp>
    </p:spTree>
    <p:extLst>
      <p:ext uri="{BB962C8B-B14F-4D97-AF65-F5344CB8AC3E}">
        <p14:creationId xmlns:p14="http://schemas.microsoft.com/office/powerpoint/2010/main" val="2153163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6</a:t>
            </a:fld>
            <a:endParaRPr lang="en-US" dirty="0"/>
          </a:p>
        </p:txBody>
      </p:sp>
    </p:spTree>
    <p:extLst>
      <p:ext uri="{BB962C8B-B14F-4D97-AF65-F5344CB8AC3E}">
        <p14:creationId xmlns:p14="http://schemas.microsoft.com/office/powerpoint/2010/main" val="1698350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7</a:t>
            </a:fld>
            <a:endParaRPr lang="en-US" dirty="0"/>
          </a:p>
        </p:txBody>
      </p:sp>
    </p:spTree>
    <p:extLst>
      <p:ext uri="{BB962C8B-B14F-4D97-AF65-F5344CB8AC3E}">
        <p14:creationId xmlns:p14="http://schemas.microsoft.com/office/powerpoint/2010/main" val="3825288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8</a:t>
            </a:fld>
            <a:endParaRPr lang="en-US" dirty="0"/>
          </a:p>
        </p:txBody>
      </p:sp>
    </p:spTree>
    <p:extLst>
      <p:ext uri="{BB962C8B-B14F-4D97-AF65-F5344CB8AC3E}">
        <p14:creationId xmlns:p14="http://schemas.microsoft.com/office/powerpoint/2010/main" val="241762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9</a:t>
            </a:fld>
            <a:endParaRPr lang="en-US" dirty="0"/>
          </a:p>
        </p:txBody>
      </p:sp>
    </p:spTree>
    <p:extLst>
      <p:ext uri="{BB962C8B-B14F-4D97-AF65-F5344CB8AC3E}">
        <p14:creationId xmlns:p14="http://schemas.microsoft.com/office/powerpoint/2010/main" val="3826753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10</a:t>
            </a:fld>
            <a:endParaRPr lang="en-US" dirty="0"/>
          </a:p>
        </p:txBody>
      </p:sp>
    </p:spTree>
    <p:extLst>
      <p:ext uri="{BB962C8B-B14F-4D97-AF65-F5344CB8AC3E}">
        <p14:creationId xmlns:p14="http://schemas.microsoft.com/office/powerpoint/2010/main" val="356417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DD1DD54-B00E-494D-A753-907C6662609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8" name="Slide Number Placeholder 7"/>
          <p:cNvSpPr>
            <a:spLocks noGrp="1"/>
          </p:cNvSpPr>
          <p:nvPr>
            <p:ph type="sldNum" sz="quarter" idx="11"/>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9" name="Footer Placeholder 8"/>
          <p:cNvSpPr>
            <a:spLocks noGrp="1"/>
          </p:cNvSpPr>
          <p:nvPr>
            <p:ph type="ftr" sz="quarter" idx="12"/>
          </p:nvPr>
        </p:nvSpPr>
        <p:spPr/>
        <p:txBody>
          <a:bodyPr/>
          <a:lstStyle/>
          <a:p>
            <a:pPr>
              <a:defRPr/>
            </a:pPr>
            <a:endParaRPr lang="en-US" dirty="0">
              <a:solidFill>
                <a:prstClr val="black"/>
              </a:solidFill>
              <a:latin typeface="Times New Roman" pitchFamily="18" charset="0"/>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8" name="Footer Placeholder 7"/>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9" name="Slide Number Placeholder 8"/>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4" name="Footer Placeholder 3"/>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5" name="Slide Number Placeholder 4"/>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3" name="Footer Placeholder 2"/>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4" name="Slide Number Placeholder 3"/>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199"/>
            <a:ext cx="8610600" cy="2667001"/>
          </a:xfrm>
        </p:spPr>
        <p:txBody>
          <a:bodyPr/>
          <a:lstStyle/>
          <a:p>
            <a:pPr algn="ctr">
              <a:spcBef>
                <a:spcPts val="0"/>
              </a:spcBef>
            </a:pPr>
            <a:r>
              <a:rPr lang="en-US" sz="4800" b="1" cap="none" dirty="0" smtClean="0">
                <a:latin typeface="Candara" panose="020E0502030303020204" pitchFamily="34" charset="0"/>
              </a:rPr>
              <a:t>State Plan Update (FY18-20)</a:t>
            </a:r>
            <a:br>
              <a:rPr lang="en-US" sz="4800" b="1" cap="none" dirty="0" smtClean="0">
                <a:latin typeface="Candara" panose="020E0502030303020204" pitchFamily="34" charset="0"/>
              </a:rPr>
            </a:br>
            <a:r>
              <a:rPr lang="en-US" sz="1600" b="1" cap="none" dirty="0" smtClean="0">
                <a:latin typeface="Candara" panose="020E0502030303020204" pitchFamily="34" charset="0"/>
              </a:rPr>
              <a:t/>
            </a:r>
            <a:br>
              <a:rPr lang="en-US" sz="1600" b="1" cap="none" dirty="0" smtClean="0">
                <a:latin typeface="Candara" panose="020E0502030303020204" pitchFamily="34" charset="0"/>
              </a:rPr>
            </a:br>
            <a:r>
              <a:rPr lang="en-US" sz="4800" b="1" cap="none" dirty="0" smtClean="0">
                <a:latin typeface="Candara" panose="020E0502030303020204" pitchFamily="34" charset="0"/>
              </a:rPr>
              <a:t>Revised Annual Progress Report -APR (FY17-19)</a:t>
            </a:r>
            <a:endParaRPr lang="en-US" sz="4800" b="1" cap="none" dirty="0">
              <a:latin typeface="Candara" panose="020E0502030303020204" pitchFamily="34" charset="0"/>
            </a:endParaRPr>
          </a:p>
        </p:txBody>
      </p:sp>
      <p:sp>
        <p:nvSpPr>
          <p:cNvPr id="3" name="Subtitle 2"/>
          <p:cNvSpPr>
            <a:spLocks noGrp="1"/>
          </p:cNvSpPr>
          <p:nvPr>
            <p:ph type="subTitle" idx="1"/>
          </p:nvPr>
        </p:nvSpPr>
        <p:spPr>
          <a:xfrm>
            <a:off x="1371600" y="4953000"/>
            <a:ext cx="6858000" cy="1143000"/>
          </a:xfrm>
        </p:spPr>
        <p:txBody>
          <a:bodyPr>
            <a:noAutofit/>
          </a:bodyPr>
          <a:lstStyle/>
          <a:p>
            <a:pPr algn="r"/>
            <a:r>
              <a:rPr lang="en-US" sz="2800" b="1" cap="none" dirty="0" smtClean="0">
                <a:solidFill>
                  <a:srgbClr val="0070C0"/>
                </a:solidFill>
                <a:latin typeface="Candara" panose="020E0502030303020204" pitchFamily="34" charset="0"/>
              </a:rPr>
              <a:t>Diane Cordry Golden</a:t>
            </a:r>
          </a:p>
          <a:p>
            <a:pPr algn="r"/>
            <a:r>
              <a:rPr lang="en-US" sz="2800" b="1" cap="none" dirty="0" smtClean="0">
                <a:solidFill>
                  <a:srgbClr val="0070C0"/>
                </a:solidFill>
                <a:latin typeface="Candara" panose="020E0502030303020204" pitchFamily="34" charset="0"/>
              </a:rPr>
              <a:t>March 2017 </a:t>
            </a:r>
            <a:endParaRPr lang="en-US" sz="2800" b="1" cap="none" dirty="0">
              <a:solidFill>
                <a:srgbClr val="0070C0"/>
              </a:solidFill>
              <a:latin typeface="Candara" panose="020E0502030303020204" pitchFamily="34" charset="0"/>
            </a:endParaRPr>
          </a:p>
        </p:txBody>
      </p:sp>
      <p:pic>
        <p:nvPicPr>
          <p:cNvPr id="4" name="Picture 2" descr="catad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267" y="242456"/>
            <a:ext cx="4533333" cy="542857"/>
          </a:xfrm>
          <a:prstGeom prst="rect">
            <a:avLst/>
          </a:prstGeom>
        </p:spPr>
      </p:pic>
    </p:spTree>
    <p:extLst>
      <p:ext uri="{BB962C8B-B14F-4D97-AF65-F5344CB8AC3E}">
        <p14:creationId xmlns:p14="http://schemas.microsoft.com/office/powerpoint/2010/main" val="3991551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685800"/>
          </a:xfrm>
        </p:spPr>
        <p:txBody>
          <a:bodyPr>
            <a:noAutofit/>
          </a:bodyPr>
          <a:lstStyle/>
          <a:p>
            <a:pPr algn="ctr">
              <a:spcBef>
                <a:spcPts val="600"/>
              </a:spcBef>
              <a:spcAft>
                <a:spcPts val="1200"/>
              </a:spcAft>
            </a:pPr>
            <a:r>
              <a:rPr lang="en-US" sz="2800" b="1" cap="none" dirty="0">
                <a:solidFill>
                  <a:srgbClr val="0070C0"/>
                </a:solidFill>
                <a:latin typeface="+mn-lt"/>
              </a:rPr>
              <a:t>Screen </a:t>
            </a:r>
            <a:r>
              <a:rPr lang="en-US" sz="2800" b="1" cap="none" dirty="0" smtClean="0">
                <a:solidFill>
                  <a:srgbClr val="0070C0"/>
                </a:solidFill>
                <a:latin typeface="+mn-lt"/>
              </a:rPr>
              <a:t>5:  Activities Conducted (cont.) </a:t>
            </a:r>
            <a:endParaRPr lang="en-US" sz="2800" b="1" cap="none" dirty="0">
              <a:solidFill>
                <a:srgbClr val="0070C0"/>
              </a:solidFill>
              <a:latin typeface="+mn-lt"/>
            </a:endParaRPr>
          </a:p>
        </p:txBody>
      </p:sp>
      <p:sp>
        <p:nvSpPr>
          <p:cNvPr id="3" name="Content Placeholder 2"/>
          <p:cNvSpPr>
            <a:spLocks noGrp="1"/>
          </p:cNvSpPr>
          <p:nvPr>
            <p:ph idx="1"/>
          </p:nvPr>
        </p:nvSpPr>
        <p:spPr>
          <a:xfrm>
            <a:off x="228600" y="1447800"/>
            <a:ext cx="8610600" cy="5181600"/>
          </a:xfrm>
        </p:spPr>
        <p:txBody>
          <a:bodyPr>
            <a:noAutofit/>
          </a:bodyPr>
          <a:lstStyle/>
          <a:p>
            <a:pPr>
              <a:spcBef>
                <a:spcPts val="0"/>
              </a:spcBef>
              <a:spcAft>
                <a:spcPts val="1200"/>
              </a:spcAft>
            </a:pPr>
            <a:r>
              <a:rPr lang="en-US" sz="2400" b="0" dirty="0" smtClean="0"/>
              <a:t>New table identifies activities where comparability or flexibility is </a:t>
            </a:r>
            <a:r>
              <a:rPr lang="en-US" sz="2400" b="0" dirty="0" smtClean="0"/>
              <a:t>claimed</a:t>
            </a:r>
          </a:p>
          <a:p>
            <a:pPr>
              <a:spcBef>
                <a:spcPts val="0"/>
              </a:spcBef>
              <a:spcAft>
                <a:spcPts val="0"/>
              </a:spcAft>
            </a:pPr>
            <a:r>
              <a:rPr lang="en-US" sz="2400" b="0" dirty="0" smtClean="0"/>
              <a:t>Yes/No to list of State Level activities &amp; sub-activities </a:t>
            </a:r>
          </a:p>
          <a:p>
            <a:pPr>
              <a:spcBef>
                <a:spcPts val="0"/>
              </a:spcBef>
              <a:spcAft>
                <a:spcPts val="0"/>
              </a:spcAft>
            </a:pPr>
            <a:r>
              <a:rPr lang="en-US" sz="2400" b="0" dirty="0"/>
              <a:t>	</a:t>
            </a:r>
            <a:r>
              <a:rPr lang="en-US" b="0" dirty="0" smtClean="0"/>
              <a:t>Financial Loan</a:t>
            </a:r>
          </a:p>
          <a:p>
            <a:pPr>
              <a:spcBef>
                <a:spcPts val="0"/>
              </a:spcBef>
              <a:spcAft>
                <a:spcPts val="0"/>
              </a:spcAft>
            </a:pPr>
            <a:r>
              <a:rPr lang="en-US" b="0" dirty="0"/>
              <a:t>	</a:t>
            </a:r>
            <a:r>
              <a:rPr lang="en-US" b="0" dirty="0" smtClean="0"/>
              <a:t>Other SFA Directly Provides AT</a:t>
            </a:r>
          </a:p>
          <a:p>
            <a:pPr>
              <a:spcBef>
                <a:spcPts val="0"/>
              </a:spcBef>
              <a:spcAft>
                <a:spcPts val="0"/>
              </a:spcAft>
            </a:pPr>
            <a:r>
              <a:rPr lang="en-US" b="0" dirty="0"/>
              <a:t>	</a:t>
            </a:r>
            <a:r>
              <a:rPr lang="en-US" b="0" dirty="0" smtClean="0"/>
              <a:t>Other SFA Creates AT Savings</a:t>
            </a:r>
          </a:p>
          <a:p>
            <a:pPr>
              <a:spcBef>
                <a:spcPts val="0"/>
              </a:spcBef>
              <a:spcAft>
                <a:spcPts val="0"/>
              </a:spcAft>
            </a:pPr>
            <a:r>
              <a:rPr lang="en-US" b="0" dirty="0"/>
              <a:t>	</a:t>
            </a:r>
            <a:r>
              <a:rPr lang="en-US" b="0" dirty="0" smtClean="0"/>
              <a:t>Device Exchange</a:t>
            </a:r>
          </a:p>
          <a:p>
            <a:pPr>
              <a:spcBef>
                <a:spcPts val="0"/>
              </a:spcBef>
              <a:spcAft>
                <a:spcPts val="0"/>
              </a:spcAft>
            </a:pPr>
            <a:r>
              <a:rPr lang="en-US" b="0" dirty="0"/>
              <a:t>	</a:t>
            </a:r>
            <a:r>
              <a:rPr lang="en-US" b="0" dirty="0" smtClean="0"/>
              <a:t>Device Reassignment or Open-Ended Loan</a:t>
            </a:r>
          </a:p>
          <a:p>
            <a:pPr>
              <a:spcBef>
                <a:spcPts val="0"/>
              </a:spcBef>
              <a:spcAft>
                <a:spcPts val="0"/>
              </a:spcAft>
            </a:pPr>
            <a:r>
              <a:rPr lang="en-US" b="0" dirty="0"/>
              <a:t>	</a:t>
            </a:r>
            <a:r>
              <a:rPr lang="en-US" b="0" dirty="0" smtClean="0"/>
              <a:t>Device Short-Term Loan</a:t>
            </a:r>
          </a:p>
          <a:p>
            <a:pPr>
              <a:spcBef>
                <a:spcPts val="0"/>
              </a:spcBef>
              <a:spcAft>
                <a:spcPts val="0"/>
              </a:spcAft>
            </a:pPr>
            <a:r>
              <a:rPr lang="en-US" b="0" dirty="0"/>
              <a:t>	</a:t>
            </a:r>
            <a:r>
              <a:rPr lang="en-US" b="0" dirty="0" smtClean="0"/>
              <a:t>Device Demonstration </a:t>
            </a:r>
            <a:r>
              <a:rPr lang="en-US" b="0" dirty="0" smtClean="0"/>
              <a:t> </a:t>
            </a:r>
            <a:endParaRPr lang="en-US" b="0" dirty="0" smtClean="0"/>
          </a:p>
          <a:p>
            <a:pPr>
              <a:spcBef>
                <a:spcPts val="0"/>
              </a:spcBef>
              <a:spcAft>
                <a:spcPts val="1200"/>
              </a:spcAft>
            </a:pPr>
            <a:endParaRPr lang="en-US" sz="1200" b="0" dirty="0" smtClean="0"/>
          </a:p>
          <a:p>
            <a:pPr>
              <a:spcBef>
                <a:spcPts val="0"/>
              </a:spcBef>
              <a:spcAft>
                <a:spcPts val="1200"/>
              </a:spcAft>
            </a:pPr>
            <a:r>
              <a:rPr lang="en-US" sz="2400" b="0" dirty="0" smtClean="0"/>
              <a:t>All no within State Level Activity will require selection of comparability or flexibility.  Narrative </a:t>
            </a:r>
            <a:r>
              <a:rPr lang="en-US" sz="2400" b="0" dirty="0" smtClean="0"/>
              <a:t>description </a:t>
            </a:r>
            <a:r>
              <a:rPr lang="en-US" sz="2400" b="0" dirty="0" smtClean="0"/>
              <a:t>required for  comparability selection </a:t>
            </a:r>
            <a:endParaRPr lang="en-US" sz="2400" b="0" dirty="0" smtClean="0"/>
          </a:p>
          <a:p>
            <a:pPr>
              <a:spcBef>
                <a:spcPts val="0"/>
              </a:spcBef>
            </a:pPr>
            <a:endParaRPr lang="en-US" sz="2800" b="0" dirty="0"/>
          </a:p>
          <a:p>
            <a:pPr>
              <a:spcBef>
                <a:spcPts val="0"/>
              </a:spcBef>
            </a:pPr>
            <a:r>
              <a:rPr lang="en-US" sz="2800" b="0" dirty="0" smtClean="0"/>
              <a:t> </a:t>
            </a:r>
          </a:p>
          <a:p>
            <a:pPr>
              <a:spcBef>
                <a:spcPts val="0"/>
              </a:spcBef>
            </a:pPr>
            <a:r>
              <a:rPr lang="en-US" sz="2800" b="0" dirty="0" smtClean="0"/>
              <a:t> </a:t>
            </a:r>
            <a:endParaRPr lang="en-US" sz="2400" b="0" dirty="0" smtClean="0"/>
          </a:p>
          <a:p>
            <a:pPr>
              <a:spcBef>
                <a:spcPts val="0"/>
              </a:spcBef>
            </a:pPr>
            <a:endParaRPr lang="en-US" sz="800" b="1" dirty="0" smtClean="0"/>
          </a:p>
          <a:p>
            <a:pPr>
              <a:spcBef>
                <a:spcPts val="0"/>
              </a:spcBef>
            </a:pPr>
            <a:r>
              <a:rPr lang="en-US" sz="2800" b="0" dirty="0" smtClean="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
          <p:cNvSpPr>
            <a:spLocks noChangeArrowheads="1"/>
          </p:cNvSpPr>
          <p:nvPr/>
        </p:nvSpPr>
        <p:spPr bwMode="auto">
          <a:xfrm>
            <a:off x="762000" y="2819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8" name="Straight Connector 7"/>
          <p:cNvCxnSpPr/>
          <p:nvPr/>
        </p:nvCxnSpPr>
        <p:spPr>
          <a:xfrm>
            <a:off x="1219200" y="2819400"/>
            <a:ext cx="533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3733800"/>
            <a:ext cx="533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19200" y="43434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219200" y="46482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219200" y="4953000"/>
            <a:ext cx="5410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090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1312"/>
            <a:ext cx="8305800" cy="1192688"/>
          </a:xfrm>
        </p:spPr>
        <p:txBody>
          <a:bodyPr>
            <a:noAutofit/>
          </a:bodyPr>
          <a:lstStyle/>
          <a:p>
            <a:pPr algn="ctr">
              <a:spcBef>
                <a:spcPts val="600"/>
              </a:spcBef>
              <a:spcAft>
                <a:spcPts val="1200"/>
              </a:spcAft>
            </a:pPr>
            <a:r>
              <a:rPr lang="en-US" sz="3200" b="1" cap="none" dirty="0" smtClean="0">
                <a:solidFill>
                  <a:srgbClr val="0070C0"/>
                </a:solidFill>
                <a:latin typeface="+mn-lt"/>
              </a:rPr>
              <a:t> Multiple Activity Item:  Conduct with Written Agreement/Financial Support</a:t>
            </a:r>
            <a:endParaRPr lang="en-US" sz="3200" b="1" cap="none" dirty="0">
              <a:solidFill>
                <a:srgbClr val="0070C0"/>
              </a:solidFill>
              <a:latin typeface="+mn-lt"/>
            </a:endParaRPr>
          </a:p>
        </p:txBody>
      </p:sp>
      <p:sp>
        <p:nvSpPr>
          <p:cNvPr id="3" name="Content Placeholder 2"/>
          <p:cNvSpPr>
            <a:spLocks noGrp="1"/>
          </p:cNvSpPr>
          <p:nvPr>
            <p:ph idx="1"/>
          </p:nvPr>
        </p:nvSpPr>
        <p:spPr>
          <a:xfrm>
            <a:off x="381000" y="1828800"/>
            <a:ext cx="8001000" cy="4895850"/>
          </a:xfrm>
        </p:spPr>
        <p:txBody>
          <a:bodyPr>
            <a:noAutofit/>
          </a:bodyPr>
          <a:lstStyle/>
          <a:p>
            <a:pPr>
              <a:spcBef>
                <a:spcPts val="0"/>
              </a:spcBef>
              <a:spcAft>
                <a:spcPts val="0"/>
              </a:spcAft>
            </a:pPr>
            <a:r>
              <a:rPr lang="en-US" sz="2800" b="0" dirty="0" smtClean="0"/>
              <a:t>Reduced choices to major partners used  </a:t>
            </a:r>
          </a:p>
          <a:p>
            <a:pPr marL="800100" lvl="1" indent="-342900" fontAlgn="b">
              <a:spcBef>
                <a:spcPts val="0"/>
              </a:spcBef>
            </a:pPr>
            <a:r>
              <a:rPr lang="en-US" b="0" dirty="0" smtClean="0"/>
              <a:t>Banks/financial </a:t>
            </a:r>
            <a:r>
              <a:rPr lang="en-US" b="0" dirty="0"/>
              <a:t>institution</a:t>
            </a:r>
          </a:p>
          <a:p>
            <a:pPr marL="800100" lvl="1" indent="-342900" fontAlgn="b">
              <a:spcBef>
                <a:spcPts val="0"/>
              </a:spcBef>
            </a:pPr>
            <a:r>
              <a:rPr lang="en-US" b="0" dirty="0"/>
              <a:t>Independent Living Center</a:t>
            </a:r>
          </a:p>
          <a:p>
            <a:pPr marL="800100" lvl="1" indent="-342900" fontAlgn="b">
              <a:spcBef>
                <a:spcPts val="0"/>
              </a:spcBef>
            </a:pPr>
            <a:r>
              <a:rPr lang="en-US" b="0" dirty="0"/>
              <a:t>Easter Seals</a:t>
            </a:r>
          </a:p>
          <a:p>
            <a:pPr marL="800100" lvl="1" indent="-342900" fontAlgn="b">
              <a:spcBef>
                <a:spcPts val="0"/>
              </a:spcBef>
            </a:pPr>
            <a:r>
              <a:rPr lang="en-US" b="0" dirty="0"/>
              <a:t>Disability/AT Organizations</a:t>
            </a:r>
          </a:p>
          <a:p>
            <a:pPr marL="800100" lvl="1" indent="-342900" fontAlgn="b">
              <a:spcBef>
                <a:spcPts val="0"/>
              </a:spcBef>
            </a:pPr>
            <a:r>
              <a:rPr lang="en-US" b="0" dirty="0"/>
              <a:t>Federal Entities/Agencies</a:t>
            </a:r>
          </a:p>
          <a:p>
            <a:pPr marL="800100" lvl="1" indent="-342900" fontAlgn="b">
              <a:spcBef>
                <a:spcPts val="0"/>
              </a:spcBef>
            </a:pPr>
            <a:r>
              <a:rPr lang="en-US" b="0" dirty="0"/>
              <a:t>State Entities/Agencies</a:t>
            </a:r>
          </a:p>
          <a:p>
            <a:pPr marL="800100" lvl="1" indent="-342900" fontAlgn="b">
              <a:spcBef>
                <a:spcPts val="0"/>
              </a:spcBef>
            </a:pPr>
            <a:r>
              <a:rPr lang="en-US" b="0" dirty="0"/>
              <a:t>Local/Community Entities</a:t>
            </a:r>
          </a:p>
          <a:p>
            <a:pPr marL="800100" lvl="1" indent="-342900" fontAlgn="b">
              <a:spcBef>
                <a:spcPts val="0"/>
              </a:spcBef>
            </a:pPr>
            <a:r>
              <a:rPr lang="en-US" b="0" dirty="0"/>
              <a:t>Private Entities </a:t>
            </a:r>
          </a:p>
          <a:p>
            <a:pPr marL="800100" lvl="1" indent="-342900" fontAlgn="b">
              <a:spcBef>
                <a:spcPts val="0"/>
              </a:spcBef>
            </a:pPr>
            <a:r>
              <a:rPr lang="en-US" b="0" dirty="0"/>
              <a:t>Other (text box to describe</a:t>
            </a:r>
            <a:r>
              <a:rPr lang="en-US" b="0" dirty="0" smtClean="0"/>
              <a:t>)</a:t>
            </a:r>
          </a:p>
          <a:p>
            <a:pPr lvl="1" indent="0" fontAlgn="b">
              <a:spcBef>
                <a:spcPts val="0"/>
              </a:spcBef>
              <a:buNone/>
            </a:pPr>
            <a:endParaRPr lang="en-US" b="0" dirty="0"/>
          </a:p>
          <a:p>
            <a:pPr>
              <a:spcBef>
                <a:spcPts val="0"/>
              </a:spcBef>
              <a:spcAft>
                <a:spcPts val="0"/>
              </a:spcAft>
            </a:pPr>
            <a:r>
              <a:rPr lang="en-US" sz="2800" b="0" dirty="0"/>
              <a:t>Reduced “collaboration and how conducted” to: Have written agreement, provide financial support or receive financial support </a:t>
            </a:r>
          </a:p>
          <a:p>
            <a:pPr>
              <a:spcBef>
                <a:spcPts val="0"/>
              </a:spcBef>
              <a:spcAft>
                <a:spcPts val="1800"/>
              </a:spcAft>
            </a:pPr>
            <a:endParaRPr lang="en-US" sz="2800" b="0" dirty="0" smtClean="0"/>
          </a:p>
          <a:p>
            <a:pPr>
              <a:spcBef>
                <a:spcPts val="0"/>
              </a:spcBef>
              <a:spcAft>
                <a:spcPts val="1800"/>
              </a:spcAft>
            </a:pPr>
            <a:endParaRPr lang="en-US" sz="2800" b="0" dirty="0" smtClean="0"/>
          </a:p>
          <a:p>
            <a:pPr>
              <a:spcBef>
                <a:spcPts val="0"/>
              </a:spcBef>
              <a:spcAft>
                <a:spcPts val="1800"/>
              </a:spcAft>
            </a:pPr>
            <a:endParaRPr lang="en-US" sz="2400" b="0" dirty="0" smtClean="0"/>
          </a:p>
          <a:p>
            <a:pPr>
              <a:spcBef>
                <a:spcPts val="0"/>
              </a:spcBef>
              <a:spcAft>
                <a:spcPts val="1800"/>
              </a:spcAft>
            </a:pPr>
            <a:endParaRPr lang="en-US" sz="2800" b="0" dirty="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a:spLocks noChangeArrowheads="1"/>
          </p:cNvSpPr>
          <p:nvPr/>
        </p:nvSpPr>
        <p:spPr bwMode="auto">
          <a:xfrm>
            <a:off x="913765" y="5059522"/>
            <a:ext cx="9144000" cy="9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96463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685800"/>
          </a:xfrm>
        </p:spPr>
        <p:txBody>
          <a:bodyPr>
            <a:noAutofit/>
          </a:bodyPr>
          <a:lstStyle/>
          <a:p>
            <a:pPr algn="ctr">
              <a:spcBef>
                <a:spcPts val="600"/>
              </a:spcBef>
              <a:spcAft>
                <a:spcPts val="1200"/>
              </a:spcAft>
            </a:pPr>
            <a:r>
              <a:rPr lang="en-US" sz="3200" b="1" cap="none" dirty="0" smtClean="0">
                <a:solidFill>
                  <a:srgbClr val="0070C0"/>
                </a:solidFill>
                <a:latin typeface="+mn-lt"/>
              </a:rPr>
              <a:t> Screen 6:  Financial Loan Program </a:t>
            </a:r>
            <a:endParaRPr lang="en-US" sz="3200" b="1" cap="none" dirty="0">
              <a:solidFill>
                <a:srgbClr val="0070C0"/>
              </a:solidFill>
              <a:latin typeface="+mn-lt"/>
            </a:endParaRPr>
          </a:p>
        </p:txBody>
      </p:sp>
      <p:sp>
        <p:nvSpPr>
          <p:cNvPr id="3" name="Content Placeholder 2"/>
          <p:cNvSpPr>
            <a:spLocks noGrp="1"/>
          </p:cNvSpPr>
          <p:nvPr>
            <p:ph idx="1"/>
          </p:nvPr>
        </p:nvSpPr>
        <p:spPr>
          <a:xfrm>
            <a:off x="685800" y="1715366"/>
            <a:ext cx="7696200" cy="4819650"/>
          </a:xfrm>
        </p:spPr>
        <p:txBody>
          <a:bodyPr>
            <a:noAutofit/>
          </a:bodyPr>
          <a:lstStyle/>
          <a:p>
            <a:pPr>
              <a:spcBef>
                <a:spcPts val="0"/>
              </a:spcBef>
              <a:spcAft>
                <a:spcPts val="1800"/>
              </a:spcAft>
            </a:pPr>
            <a:r>
              <a:rPr lang="en-US" sz="2600" b="0" dirty="0" smtClean="0"/>
              <a:t>How – with whom conducted table </a:t>
            </a:r>
          </a:p>
          <a:p>
            <a:pPr>
              <a:spcBef>
                <a:spcPts val="0"/>
              </a:spcBef>
              <a:spcAft>
                <a:spcPts val="1800"/>
              </a:spcAft>
            </a:pPr>
            <a:r>
              <a:rPr lang="en-US" sz="2600" b="0" dirty="0" smtClean="0"/>
              <a:t>Type of loans offered (guarantee, revolving, etc.) drop down choices</a:t>
            </a:r>
          </a:p>
          <a:p>
            <a:pPr>
              <a:spcBef>
                <a:spcPts val="0"/>
              </a:spcBef>
              <a:spcAft>
                <a:spcPts val="1800"/>
              </a:spcAft>
            </a:pPr>
            <a:r>
              <a:rPr lang="en-US" sz="2600" b="0" dirty="0" smtClean="0"/>
              <a:t>Interest rate policy (highest-lowest percentage boxes)</a:t>
            </a:r>
          </a:p>
          <a:p>
            <a:pPr>
              <a:spcBef>
                <a:spcPts val="0"/>
              </a:spcBef>
              <a:spcAft>
                <a:spcPts val="1800"/>
              </a:spcAft>
            </a:pPr>
            <a:r>
              <a:rPr lang="en-US" sz="2600" b="0" dirty="0" smtClean="0"/>
              <a:t>Loan amount policy (highest-lowest number boxes)</a:t>
            </a:r>
          </a:p>
          <a:p>
            <a:pPr>
              <a:spcBef>
                <a:spcPts val="0"/>
              </a:spcBef>
              <a:spcAft>
                <a:spcPts val="1800"/>
              </a:spcAft>
            </a:pPr>
            <a:r>
              <a:rPr lang="en-US" sz="2600" b="0" dirty="0" smtClean="0"/>
              <a:t>Describe activity (text box)</a:t>
            </a:r>
          </a:p>
          <a:p>
            <a:pPr>
              <a:spcBef>
                <a:spcPts val="0"/>
              </a:spcBef>
              <a:spcAft>
                <a:spcPts val="1800"/>
              </a:spcAft>
            </a:pPr>
            <a:r>
              <a:rPr lang="en-US" sz="2600" b="0" dirty="0" smtClean="0"/>
              <a:t>Specific URL for financial loan program (text box)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468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305800" cy="685800"/>
          </a:xfrm>
        </p:spPr>
        <p:txBody>
          <a:bodyPr>
            <a:noAutofit/>
          </a:bodyPr>
          <a:lstStyle/>
          <a:p>
            <a:pPr algn="ctr">
              <a:spcBef>
                <a:spcPts val="600"/>
              </a:spcBef>
              <a:spcAft>
                <a:spcPts val="1200"/>
              </a:spcAft>
            </a:pPr>
            <a:r>
              <a:rPr lang="en-US" sz="3200" b="1" cap="none" dirty="0" smtClean="0">
                <a:solidFill>
                  <a:srgbClr val="0070C0"/>
                </a:solidFill>
                <a:latin typeface="+mn-lt"/>
              </a:rPr>
              <a:t> Screen 7:  Other SFA Directly Provide AT </a:t>
            </a:r>
            <a:endParaRPr lang="en-US" sz="3200" b="1" cap="none" dirty="0">
              <a:solidFill>
                <a:srgbClr val="0070C0"/>
              </a:solidFill>
              <a:latin typeface="+mn-lt"/>
            </a:endParaRPr>
          </a:p>
        </p:txBody>
      </p:sp>
      <p:sp>
        <p:nvSpPr>
          <p:cNvPr id="3" name="Content Placeholder 2"/>
          <p:cNvSpPr>
            <a:spLocks noGrp="1"/>
          </p:cNvSpPr>
          <p:nvPr>
            <p:ph idx="1"/>
          </p:nvPr>
        </p:nvSpPr>
        <p:spPr>
          <a:xfrm>
            <a:off x="685800" y="1905000"/>
            <a:ext cx="7696200" cy="4228234"/>
          </a:xfrm>
        </p:spPr>
        <p:txBody>
          <a:bodyPr>
            <a:noAutofit/>
          </a:bodyPr>
          <a:lstStyle/>
          <a:p>
            <a:pPr>
              <a:spcBef>
                <a:spcPts val="0"/>
              </a:spcBef>
              <a:spcAft>
                <a:spcPts val="1800"/>
              </a:spcAft>
            </a:pPr>
            <a:r>
              <a:rPr lang="en-US" sz="2800" b="0" dirty="0" smtClean="0"/>
              <a:t>How – with whom conducted table </a:t>
            </a:r>
          </a:p>
          <a:p>
            <a:pPr>
              <a:spcBef>
                <a:spcPts val="0"/>
              </a:spcBef>
              <a:spcAft>
                <a:spcPts val="1800"/>
              </a:spcAft>
            </a:pPr>
            <a:r>
              <a:rPr lang="en-US" sz="2800" b="0" dirty="0" smtClean="0"/>
              <a:t>Type of Other SFA provided (Telecommunications EDP, Last Resort, etc.) drop down choices</a:t>
            </a:r>
          </a:p>
          <a:p>
            <a:pPr>
              <a:spcBef>
                <a:spcPts val="0"/>
              </a:spcBef>
              <a:spcAft>
                <a:spcPts val="1800"/>
              </a:spcAft>
            </a:pPr>
            <a:r>
              <a:rPr lang="en-US" sz="2800" b="0" dirty="0" smtClean="0"/>
              <a:t>Describe activity (text box)</a:t>
            </a:r>
          </a:p>
          <a:p>
            <a:pPr>
              <a:spcBef>
                <a:spcPts val="0"/>
              </a:spcBef>
              <a:spcAft>
                <a:spcPts val="1800"/>
              </a:spcAft>
            </a:pPr>
            <a:r>
              <a:rPr lang="en-US" sz="2800" b="0" dirty="0" smtClean="0"/>
              <a:t>Specific URL for other SFA activity (text box)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571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305800" cy="685800"/>
          </a:xfrm>
        </p:spPr>
        <p:txBody>
          <a:bodyPr>
            <a:noAutofit/>
          </a:bodyPr>
          <a:lstStyle/>
          <a:p>
            <a:pPr algn="ctr">
              <a:spcBef>
                <a:spcPts val="600"/>
              </a:spcBef>
              <a:spcAft>
                <a:spcPts val="1200"/>
              </a:spcAft>
            </a:pPr>
            <a:r>
              <a:rPr lang="en-US" sz="3200" b="1" cap="none" dirty="0" smtClean="0">
                <a:solidFill>
                  <a:srgbClr val="0070C0"/>
                </a:solidFill>
                <a:latin typeface="+mn-lt"/>
              </a:rPr>
              <a:t> Screen 8:  Other SFA Creates AT Savings </a:t>
            </a:r>
            <a:endParaRPr lang="en-US" sz="3200" b="1" cap="none" dirty="0">
              <a:solidFill>
                <a:srgbClr val="0070C0"/>
              </a:solidFill>
              <a:latin typeface="+mn-lt"/>
            </a:endParaRPr>
          </a:p>
        </p:txBody>
      </p:sp>
      <p:sp>
        <p:nvSpPr>
          <p:cNvPr id="3" name="Content Placeholder 2"/>
          <p:cNvSpPr>
            <a:spLocks noGrp="1"/>
          </p:cNvSpPr>
          <p:nvPr>
            <p:ph idx="1"/>
          </p:nvPr>
        </p:nvSpPr>
        <p:spPr>
          <a:xfrm>
            <a:off x="685800" y="1905000"/>
            <a:ext cx="7696200" cy="4228234"/>
          </a:xfrm>
        </p:spPr>
        <p:txBody>
          <a:bodyPr>
            <a:noAutofit/>
          </a:bodyPr>
          <a:lstStyle/>
          <a:p>
            <a:pPr>
              <a:spcBef>
                <a:spcPts val="0"/>
              </a:spcBef>
              <a:spcAft>
                <a:spcPts val="1800"/>
              </a:spcAft>
            </a:pPr>
            <a:r>
              <a:rPr lang="en-US" sz="2800" b="0" dirty="0" smtClean="0"/>
              <a:t>How – with whom conducted table </a:t>
            </a:r>
          </a:p>
          <a:p>
            <a:pPr>
              <a:spcBef>
                <a:spcPts val="0"/>
              </a:spcBef>
              <a:spcAft>
                <a:spcPts val="1800"/>
              </a:spcAft>
            </a:pPr>
            <a:r>
              <a:rPr lang="en-US" sz="2800" b="0" dirty="0" smtClean="0"/>
              <a:t>Type of Other SFA provided (Cooperative Buying, AT Leasing, AT Fabrication, etc.) drop down choices</a:t>
            </a:r>
          </a:p>
          <a:p>
            <a:pPr>
              <a:spcBef>
                <a:spcPts val="0"/>
              </a:spcBef>
              <a:spcAft>
                <a:spcPts val="1800"/>
              </a:spcAft>
            </a:pPr>
            <a:r>
              <a:rPr lang="en-US" sz="2800" b="0" dirty="0" smtClean="0"/>
              <a:t>Describe activity (text box)</a:t>
            </a:r>
          </a:p>
          <a:p>
            <a:pPr>
              <a:spcBef>
                <a:spcPts val="0"/>
              </a:spcBef>
              <a:spcAft>
                <a:spcPts val="1800"/>
              </a:spcAft>
            </a:pPr>
            <a:r>
              <a:rPr lang="en-US" sz="2800" b="0" dirty="0" smtClean="0"/>
              <a:t>Specific URL for other SFA activity (text box)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172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05800" cy="1485034"/>
          </a:xfrm>
        </p:spPr>
        <p:txBody>
          <a:bodyPr>
            <a:noAutofit/>
          </a:bodyPr>
          <a:lstStyle/>
          <a:p>
            <a:pPr algn="ctr">
              <a:spcBef>
                <a:spcPts val="600"/>
              </a:spcBef>
              <a:spcAft>
                <a:spcPts val="1200"/>
              </a:spcAft>
            </a:pPr>
            <a:r>
              <a:rPr lang="en-US" sz="3200" b="1" cap="none" dirty="0" smtClean="0">
                <a:solidFill>
                  <a:srgbClr val="0070C0"/>
                </a:solidFill>
                <a:latin typeface="+mn-lt"/>
              </a:rPr>
              <a:t> </a:t>
            </a:r>
            <a:r>
              <a:rPr lang="en-US" sz="2800" b="1" cap="none" dirty="0" smtClean="0">
                <a:solidFill>
                  <a:srgbClr val="0070C0"/>
                </a:solidFill>
                <a:latin typeface="+mn-lt"/>
              </a:rPr>
              <a:t>Screen 9:  Device Exchange</a:t>
            </a:r>
            <a:br>
              <a:rPr lang="en-US" sz="2800" b="1" cap="none" dirty="0" smtClean="0">
                <a:solidFill>
                  <a:srgbClr val="0070C0"/>
                </a:solidFill>
                <a:latin typeface="+mn-lt"/>
              </a:rPr>
            </a:br>
            <a:r>
              <a:rPr lang="en-US" sz="2800" b="1" cap="none" dirty="0" smtClean="0">
                <a:solidFill>
                  <a:srgbClr val="0070C0"/>
                </a:solidFill>
                <a:latin typeface="+mn-lt"/>
              </a:rPr>
              <a:t>Screen 10: Device Refurbish – </a:t>
            </a:r>
            <a:br>
              <a:rPr lang="en-US" sz="2800" b="1" cap="none" dirty="0" smtClean="0">
                <a:solidFill>
                  <a:srgbClr val="0070C0"/>
                </a:solidFill>
                <a:latin typeface="+mn-lt"/>
              </a:rPr>
            </a:br>
            <a:r>
              <a:rPr lang="en-US" sz="2800" b="1" cap="none" dirty="0" smtClean="0">
                <a:solidFill>
                  <a:srgbClr val="0070C0"/>
                </a:solidFill>
                <a:latin typeface="+mn-lt"/>
              </a:rPr>
              <a:t>Reassignment &amp; Open-ended Loan </a:t>
            </a:r>
            <a:endParaRPr lang="en-US" sz="2800" b="1" cap="none" dirty="0">
              <a:solidFill>
                <a:srgbClr val="0070C0"/>
              </a:solidFill>
              <a:latin typeface="+mn-lt"/>
            </a:endParaRPr>
          </a:p>
        </p:txBody>
      </p:sp>
      <p:sp>
        <p:nvSpPr>
          <p:cNvPr id="3" name="Content Placeholder 2"/>
          <p:cNvSpPr>
            <a:spLocks noGrp="1"/>
          </p:cNvSpPr>
          <p:nvPr>
            <p:ph idx="1"/>
          </p:nvPr>
        </p:nvSpPr>
        <p:spPr>
          <a:xfrm>
            <a:off x="568036" y="2209800"/>
            <a:ext cx="7696200" cy="4038600"/>
          </a:xfrm>
        </p:spPr>
        <p:txBody>
          <a:bodyPr>
            <a:noAutofit/>
          </a:bodyPr>
          <a:lstStyle/>
          <a:p>
            <a:pPr>
              <a:spcBef>
                <a:spcPts val="0"/>
              </a:spcBef>
              <a:spcAft>
                <a:spcPts val="1800"/>
              </a:spcAft>
            </a:pPr>
            <a:r>
              <a:rPr lang="en-US" sz="2400" b="0" dirty="0" smtClean="0"/>
              <a:t>How – with whom conducted table </a:t>
            </a:r>
          </a:p>
          <a:p>
            <a:pPr>
              <a:spcBef>
                <a:spcPts val="0"/>
              </a:spcBef>
              <a:spcAft>
                <a:spcPts val="1800"/>
              </a:spcAft>
            </a:pPr>
            <a:r>
              <a:rPr lang="en-US" sz="2400" b="0" dirty="0" smtClean="0"/>
              <a:t>How Exchange Works (transaction consumer to consumer or State AT Program is involved) drop down choices select one</a:t>
            </a:r>
          </a:p>
          <a:p>
            <a:pPr>
              <a:spcBef>
                <a:spcPts val="0"/>
              </a:spcBef>
              <a:spcAft>
                <a:spcPts val="1800"/>
              </a:spcAft>
            </a:pPr>
            <a:r>
              <a:rPr lang="en-US" sz="2400" b="0" dirty="0" smtClean="0"/>
              <a:t>How Refurbish Works (ownership reassigned or loaned) drop down choices can select multiple </a:t>
            </a:r>
          </a:p>
          <a:p>
            <a:pPr>
              <a:spcBef>
                <a:spcPts val="0"/>
              </a:spcBef>
              <a:spcAft>
                <a:spcPts val="1800"/>
              </a:spcAft>
            </a:pPr>
            <a:r>
              <a:rPr lang="en-US" sz="2400" b="0" dirty="0" smtClean="0"/>
              <a:t>Describe activity (text box)</a:t>
            </a:r>
          </a:p>
          <a:p>
            <a:pPr>
              <a:spcBef>
                <a:spcPts val="0"/>
              </a:spcBef>
              <a:spcAft>
                <a:spcPts val="1800"/>
              </a:spcAft>
            </a:pPr>
            <a:r>
              <a:rPr lang="en-US" sz="2400" b="0" dirty="0" smtClean="0"/>
              <a:t>Specific URL for reuse activities (text box)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395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05800" cy="1219200"/>
          </a:xfrm>
        </p:spPr>
        <p:txBody>
          <a:bodyPr>
            <a:noAutofit/>
          </a:bodyPr>
          <a:lstStyle/>
          <a:p>
            <a:pPr algn="ctr">
              <a:spcBef>
                <a:spcPts val="1800"/>
              </a:spcBef>
              <a:spcAft>
                <a:spcPts val="2400"/>
              </a:spcAft>
            </a:pPr>
            <a:r>
              <a:rPr lang="en-US" sz="3200" b="1" cap="none" dirty="0" smtClean="0">
                <a:solidFill>
                  <a:srgbClr val="0070C0"/>
                </a:solidFill>
                <a:latin typeface="+mn-lt"/>
              </a:rPr>
              <a:t> Screen 11:  Device Short-term Loan</a:t>
            </a:r>
            <a:br>
              <a:rPr lang="en-US" sz="3200" b="1" cap="none" dirty="0" smtClean="0">
                <a:solidFill>
                  <a:srgbClr val="0070C0"/>
                </a:solidFill>
                <a:latin typeface="+mn-lt"/>
              </a:rPr>
            </a:br>
            <a:r>
              <a:rPr lang="en-US" sz="3200" b="1" cap="none" dirty="0" smtClean="0">
                <a:solidFill>
                  <a:srgbClr val="0070C0"/>
                </a:solidFill>
                <a:latin typeface="+mn-lt"/>
              </a:rPr>
              <a:t>Screen 12: Device Demonstration </a:t>
            </a:r>
            <a:endParaRPr lang="en-US" sz="3200" b="1" cap="none" dirty="0">
              <a:solidFill>
                <a:srgbClr val="0070C0"/>
              </a:solidFill>
              <a:latin typeface="+mn-lt"/>
            </a:endParaRPr>
          </a:p>
        </p:txBody>
      </p:sp>
      <p:sp>
        <p:nvSpPr>
          <p:cNvPr id="3" name="Content Placeholder 2"/>
          <p:cNvSpPr>
            <a:spLocks noGrp="1"/>
          </p:cNvSpPr>
          <p:nvPr>
            <p:ph idx="1"/>
          </p:nvPr>
        </p:nvSpPr>
        <p:spPr>
          <a:xfrm>
            <a:off x="533400" y="2209800"/>
            <a:ext cx="7696200" cy="4038600"/>
          </a:xfrm>
        </p:spPr>
        <p:txBody>
          <a:bodyPr>
            <a:noAutofit/>
          </a:bodyPr>
          <a:lstStyle/>
          <a:p>
            <a:pPr>
              <a:spcBef>
                <a:spcPts val="0"/>
              </a:spcBef>
              <a:spcAft>
                <a:spcPts val="1800"/>
              </a:spcAft>
            </a:pPr>
            <a:r>
              <a:rPr lang="en-US" sz="2800" b="0" dirty="0" smtClean="0"/>
              <a:t>How – with whom conducted table </a:t>
            </a:r>
          </a:p>
          <a:p>
            <a:pPr>
              <a:spcBef>
                <a:spcPts val="0"/>
              </a:spcBef>
              <a:spcAft>
                <a:spcPts val="1800"/>
              </a:spcAft>
            </a:pPr>
            <a:r>
              <a:rPr lang="en-US" sz="2800" b="0" dirty="0" smtClean="0"/>
              <a:t>How majority of loans are made (shipped or in-person)  drop down choices select one</a:t>
            </a:r>
          </a:p>
          <a:p>
            <a:pPr>
              <a:spcBef>
                <a:spcPts val="0"/>
              </a:spcBef>
              <a:spcAft>
                <a:spcPts val="1800"/>
              </a:spcAft>
            </a:pPr>
            <a:r>
              <a:rPr lang="en-US" sz="2800" b="0" dirty="0" smtClean="0"/>
              <a:t>Describe activity (text box)</a:t>
            </a:r>
          </a:p>
          <a:p>
            <a:pPr>
              <a:spcBef>
                <a:spcPts val="0"/>
              </a:spcBef>
              <a:spcAft>
                <a:spcPts val="1800"/>
              </a:spcAft>
            </a:pPr>
            <a:r>
              <a:rPr lang="en-US" sz="2800" b="0" dirty="0" smtClean="0"/>
              <a:t>Specific URL for device loan activity, same for demonstration (text box)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806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05800" cy="1066800"/>
          </a:xfrm>
        </p:spPr>
        <p:txBody>
          <a:bodyPr>
            <a:noAutofit/>
          </a:bodyPr>
          <a:lstStyle/>
          <a:p>
            <a:pPr algn="ctr">
              <a:spcBef>
                <a:spcPts val="1800"/>
              </a:spcBef>
              <a:spcAft>
                <a:spcPts val="2400"/>
              </a:spcAft>
            </a:pPr>
            <a:r>
              <a:rPr lang="en-US" sz="3200" b="1" cap="none" dirty="0" smtClean="0">
                <a:solidFill>
                  <a:srgbClr val="0070C0"/>
                </a:solidFill>
                <a:latin typeface="+mn-lt"/>
              </a:rPr>
              <a:t> Screen 13:  Training</a:t>
            </a:r>
            <a:br>
              <a:rPr lang="en-US" sz="3200" b="1" cap="none" dirty="0" smtClean="0">
                <a:solidFill>
                  <a:srgbClr val="0070C0"/>
                </a:solidFill>
                <a:latin typeface="+mn-lt"/>
              </a:rPr>
            </a:br>
            <a:r>
              <a:rPr lang="en-US" sz="3200" b="1" cap="none" dirty="0" smtClean="0">
                <a:solidFill>
                  <a:srgbClr val="0070C0"/>
                </a:solidFill>
                <a:latin typeface="+mn-lt"/>
              </a:rPr>
              <a:t>Screen 14: Technical Assistance</a:t>
            </a:r>
            <a:endParaRPr lang="en-US" sz="3200" b="1" cap="none" dirty="0">
              <a:solidFill>
                <a:srgbClr val="0070C0"/>
              </a:solidFill>
              <a:latin typeface="+mn-lt"/>
            </a:endParaRPr>
          </a:p>
        </p:txBody>
      </p:sp>
      <p:sp>
        <p:nvSpPr>
          <p:cNvPr id="3" name="Content Placeholder 2"/>
          <p:cNvSpPr>
            <a:spLocks noGrp="1"/>
          </p:cNvSpPr>
          <p:nvPr>
            <p:ph idx="1"/>
          </p:nvPr>
        </p:nvSpPr>
        <p:spPr>
          <a:xfrm>
            <a:off x="533400" y="2057400"/>
            <a:ext cx="7696200" cy="4038600"/>
          </a:xfrm>
        </p:spPr>
        <p:txBody>
          <a:bodyPr>
            <a:noAutofit/>
          </a:bodyPr>
          <a:lstStyle/>
          <a:p>
            <a:pPr>
              <a:spcBef>
                <a:spcPts val="0"/>
              </a:spcBef>
              <a:spcAft>
                <a:spcPts val="1800"/>
              </a:spcAft>
            </a:pPr>
            <a:r>
              <a:rPr lang="en-US" sz="2400" b="0" dirty="0" smtClean="0"/>
              <a:t>How – with whom conducted table </a:t>
            </a:r>
          </a:p>
          <a:p>
            <a:pPr>
              <a:spcBef>
                <a:spcPts val="0"/>
              </a:spcBef>
              <a:spcAft>
                <a:spcPts val="1800"/>
              </a:spcAft>
            </a:pPr>
            <a:r>
              <a:rPr lang="en-US" sz="2400" b="0" dirty="0" smtClean="0"/>
              <a:t>Training – Short description of at least 1 no more than 3 planned activities: ICT training description required, transition training description optional and statewide conference optional (text boxes)</a:t>
            </a:r>
          </a:p>
          <a:p>
            <a:pPr>
              <a:spcBef>
                <a:spcPts val="0"/>
              </a:spcBef>
              <a:spcAft>
                <a:spcPts val="1800"/>
              </a:spcAft>
            </a:pPr>
            <a:r>
              <a:rPr lang="en-US" sz="2400" b="0" dirty="0" smtClean="0"/>
              <a:t>Technical Assistance – Short description of at least 1 no more than 2 planned activities </a:t>
            </a:r>
            <a:r>
              <a:rPr lang="en-US" sz="2400" b="0" dirty="0"/>
              <a:t>(text boxes</a:t>
            </a:r>
            <a:r>
              <a:rPr lang="en-US" sz="2400" b="0" dirty="0" smtClean="0"/>
              <a:t>)</a:t>
            </a:r>
          </a:p>
          <a:p>
            <a:pPr>
              <a:spcBef>
                <a:spcPts val="0"/>
              </a:spcBef>
              <a:spcAft>
                <a:spcPts val="1800"/>
              </a:spcAft>
            </a:pPr>
            <a:r>
              <a:rPr lang="en-US" sz="2400" b="0" dirty="0" smtClean="0"/>
              <a:t>Specific URL only for training activity (text box)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448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05800" cy="1524000"/>
          </a:xfrm>
        </p:spPr>
        <p:txBody>
          <a:bodyPr>
            <a:noAutofit/>
          </a:bodyPr>
          <a:lstStyle/>
          <a:p>
            <a:pPr algn="ctr">
              <a:spcBef>
                <a:spcPts val="1800"/>
              </a:spcBef>
              <a:spcAft>
                <a:spcPts val="2400"/>
              </a:spcAft>
            </a:pPr>
            <a:r>
              <a:rPr lang="en-US" sz="3200" b="1" cap="none" dirty="0" smtClean="0">
                <a:solidFill>
                  <a:srgbClr val="0070C0"/>
                </a:solidFill>
                <a:latin typeface="+mn-lt"/>
              </a:rPr>
              <a:t> Screen 15:  Public Awareness</a:t>
            </a:r>
            <a:br>
              <a:rPr lang="en-US" sz="3200" b="1" cap="none" dirty="0" smtClean="0">
                <a:solidFill>
                  <a:srgbClr val="0070C0"/>
                </a:solidFill>
                <a:latin typeface="+mn-lt"/>
              </a:rPr>
            </a:br>
            <a:r>
              <a:rPr lang="en-US" sz="3200" b="1" cap="none" dirty="0" smtClean="0">
                <a:solidFill>
                  <a:srgbClr val="0070C0"/>
                </a:solidFill>
                <a:latin typeface="+mn-lt"/>
              </a:rPr>
              <a:t>Screen 16: Information &amp; Assistance</a:t>
            </a:r>
            <a:br>
              <a:rPr lang="en-US" sz="3200" b="1" cap="none" dirty="0" smtClean="0">
                <a:solidFill>
                  <a:srgbClr val="0070C0"/>
                </a:solidFill>
                <a:latin typeface="+mn-lt"/>
              </a:rPr>
            </a:br>
            <a:r>
              <a:rPr lang="en-US" sz="3200" b="1" cap="none" dirty="0" smtClean="0">
                <a:solidFill>
                  <a:srgbClr val="0070C0"/>
                </a:solidFill>
                <a:latin typeface="+mn-lt"/>
              </a:rPr>
              <a:t>Screen 17: Assurances </a:t>
            </a:r>
            <a:endParaRPr lang="en-US" sz="3200" b="1" cap="none" dirty="0">
              <a:solidFill>
                <a:srgbClr val="0070C0"/>
              </a:solidFill>
              <a:latin typeface="+mn-lt"/>
            </a:endParaRPr>
          </a:p>
        </p:txBody>
      </p:sp>
      <p:sp>
        <p:nvSpPr>
          <p:cNvPr id="3" name="Content Placeholder 2"/>
          <p:cNvSpPr>
            <a:spLocks noGrp="1"/>
          </p:cNvSpPr>
          <p:nvPr>
            <p:ph idx="1"/>
          </p:nvPr>
        </p:nvSpPr>
        <p:spPr>
          <a:xfrm>
            <a:off x="609600" y="2209800"/>
            <a:ext cx="7696200" cy="4267200"/>
          </a:xfrm>
        </p:spPr>
        <p:txBody>
          <a:bodyPr>
            <a:noAutofit/>
          </a:bodyPr>
          <a:lstStyle/>
          <a:p>
            <a:pPr>
              <a:spcBef>
                <a:spcPts val="0"/>
              </a:spcBef>
              <a:spcAft>
                <a:spcPts val="1800"/>
              </a:spcAft>
            </a:pPr>
            <a:r>
              <a:rPr lang="en-US" sz="2800" b="0" dirty="0" smtClean="0"/>
              <a:t>How – with whom conducted table </a:t>
            </a:r>
          </a:p>
          <a:p>
            <a:pPr>
              <a:spcBef>
                <a:spcPts val="0"/>
              </a:spcBef>
              <a:spcAft>
                <a:spcPts val="1800"/>
              </a:spcAft>
            </a:pPr>
            <a:r>
              <a:rPr lang="en-US" sz="2800" b="0" dirty="0" smtClean="0"/>
              <a:t>Public Awareness – Short description of at least 1 no more than 2 planned activities (text boxes)</a:t>
            </a:r>
          </a:p>
          <a:p>
            <a:pPr>
              <a:spcBef>
                <a:spcPts val="0"/>
              </a:spcBef>
              <a:spcAft>
                <a:spcPts val="1800"/>
              </a:spcAft>
            </a:pPr>
            <a:r>
              <a:rPr lang="en-US" sz="2800" b="0" dirty="0" smtClean="0"/>
              <a:t>Information and Assistance – Describe activity (text box) </a:t>
            </a:r>
          </a:p>
          <a:p>
            <a:pPr>
              <a:spcBef>
                <a:spcPts val="0"/>
              </a:spcBef>
              <a:spcAft>
                <a:spcPts val="1800"/>
              </a:spcAft>
            </a:pPr>
            <a:r>
              <a:rPr lang="en-US" sz="2800" b="0" dirty="0" smtClean="0"/>
              <a:t>Assurances – affirm and certify, performance measure data in APR referenced </a:t>
            </a:r>
          </a:p>
          <a:p>
            <a:pPr>
              <a:spcBef>
                <a:spcPts val="0"/>
              </a:spcBef>
              <a:spcAft>
                <a:spcPts val="1800"/>
              </a:spcAft>
            </a:pPr>
            <a:endParaRPr lang="en-US" sz="2800" b="0" dirty="0" smtClean="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50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b="1" cap="none" dirty="0" smtClean="0">
                <a:solidFill>
                  <a:srgbClr val="0070C0"/>
                </a:solidFill>
                <a:latin typeface="+mn-lt"/>
              </a:rPr>
              <a:t>Updates to </a:t>
            </a:r>
            <a:r>
              <a:rPr lang="en-US" b="1" cap="none" dirty="0">
                <a:solidFill>
                  <a:srgbClr val="0070C0"/>
                </a:solidFill>
                <a:latin typeface="+mn-lt"/>
              </a:rPr>
              <a:t>next APR </a:t>
            </a:r>
            <a:r>
              <a:rPr lang="en-US" b="1" cap="none" dirty="0" smtClean="0">
                <a:solidFill>
                  <a:srgbClr val="0070C0"/>
                </a:solidFill>
                <a:latin typeface="+mn-lt"/>
              </a:rPr>
              <a:t>  (</a:t>
            </a:r>
            <a:r>
              <a:rPr lang="en-US" b="1" cap="none" dirty="0">
                <a:solidFill>
                  <a:srgbClr val="0070C0"/>
                </a:solidFill>
                <a:latin typeface="+mn-lt"/>
              </a:rPr>
              <a:t>FY2017-2019) </a:t>
            </a:r>
          </a:p>
        </p:txBody>
      </p:sp>
      <p:sp>
        <p:nvSpPr>
          <p:cNvPr id="3" name="Content Placeholder 2"/>
          <p:cNvSpPr>
            <a:spLocks noGrp="1"/>
          </p:cNvSpPr>
          <p:nvPr>
            <p:ph idx="1"/>
          </p:nvPr>
        </p:nvSpPr>
        <p:spPr>
          <a:xfrm>
            <a:off x="209550" y="1600200"/>
            <a:ext cx="8724900" cy="4648200"/>
          </a:xfrm>
        </p:spPr>
        <p:txBody>
          <a:bodyPr>
            <a:noAutofit/>
          </a:bodyPr>
          <a:lstStyle/>
          <a:p>
            <a:pPr>
              <a:spcBef>
                <a:spcPts val="0"/>
              </a:spcBef>
              <a:spcAft>
                <a:spcPts val="1200"/>
              </a:spcAft>
            </a:pPr>
            <a:r>
              <a:rPr lang="en-US" sz="3200" dirty="0" smtClean="0"/>
              <a:t>Revisions for next 3 year APR will be minor</a:t>
            </a:r>
          </a:p>
          <a:p>
            <a:pPr lvl="1">
              <a:spcBef>
                <a:spcPts val="0"/>
              </a:spcBef>
              <a:spcAft>
                <a:spcPts val="1200"/>
              </a:spcAft>
            </a:pPr>
            <a:r>
              <a:rPr lang="en-US" sz="2800" b="1" dirty="0" smtClean="0"/>
              <a:t>NO new data elements that need to be collected from beginning of fiscal </a:t>
            </a:r>
            <a:r>
              <a:rPr lang="en-US" sz="2800" b="1" dirty="0" smtClean="0"/>
              <a:t>year.  </a:t>
            </a:r>
            <a:endParaRPr lang="en-US" sz="2800" b="1" dirty="0" smtClean="0"/>
          </a:p>
          <a:p>
            <a:pPr lvl="1">
              <a:spcBef>
                <a:spcPts val="0"/>
              </a:spcBef>
              <a:spcAft>
                <a:spcPts val="1200"/>
              </a:spcAft>
            </a:pPr>
            <a:r>
              <a:rPr lang="en-US" sz="2800" b="1" dirty="0" smtClean="0"/>
              <a:t> Add tag for category of anecdotes submitted (Education, Employment, Community Living) </a:t>
            </a:r>
          </a:p>
          <a:p>
            <a:pPr lvl="1">
              <a:spcBef>
                <a:spcPts val="0"/>
              </a:spcBef>
              <a:spcAft>
                <a:spcPts val="1200"/>
              </a:spcAft>
            </a:pPr>
            <a:r>
              <a:rPr lang="en-US" sz="2800" b="1" dirty="0" smtClean="0"/>
              <a:t> Delete low vs preferred interest categories in financial loan type data element (actual interest data </a:t>
            </a:r>
            <a:r>
              <a:rPr lang="en-US" sz="2800" b="1" dirty="0" smtClean="0"/>
              <a:t>already </a:t>
            </a:r>
            <a:r>
              <a:rPr lang="en-US" sz="2800" b="1" dirty="0" smtClean="0"/>
              <a:t>reported in another data element</a:t>
            </a:r>
            <a:r>
              <a:rPr lang="en-US" sz="2800" b="1" dirty="0" smtClean="0"/>
              <a:t>) </a:t>
            </a:r>
            <a:endParaRPr lang="en-US" sz="2800" b="1" dirty="0" smtClean="0"/>
          </a:p>
          <a:p>
            <a:pPr lvl="1">
              <a:spcBef>
                <a:spcPts val="0"/>
              </a:spcBef>
              <a:spcAft>
                <a:spcPts val="1200"/>
              </a:spcAft>
            </a:pPr>
            <a:endParaRPr lang="en-US" sz="2800" dirty="0" smtClean="0"/>
          </a:p>
          <a:p>
            <a:pPr>
              <a:spcBef>
                <a:spcPts val="0"/>
              </a:spcBef>
              <a:spcAft>
                <a:spcPts val="1200"/>
              </a:spcAft>
            </a:pPr>
            <a:endParaRPr lang="en-US" sz="2800" dirty="0" smtClean="0"/>
          </a:p>
          <a:p>
            <a:pPr>
              <a:spcBef>
                <a:spcPts val="0"/>
              </a:spcBef>
            </a:pPr>
            <a:endParaRPr lang="en-US" sz="2800" b="0" dirty="0"/>
          </a:p>
          <a:p>
            <a:pPr>
              <a:spcBef>
                <a:spcPts val="0"/>
              </a:spcBef>
            </a:pPr>
            <a:r>
              <a:rPr lang="en-US" sz="2800" b="0" dirty="0" smtClean="0"/>
              <a:t> </a:t>
            </a:r>
          </a:p>
          <a:p>
            <a:pPr>
              <a:spcBef>
                <a:spcPts val="0"/>
              </a:spcBef>
            </a:pPr>
            <a:r>
              <a:rPr lang="en-US" sz="2800" b="0" dirty="0" smtClean="0"/>
              <a:t> </a:t>
            </a:r>
            <a:endParaRPr lang="en-US" sz="2400" b="0" dirty="0" smtClean="0"/>
          </a:p>
          <a:p>
            <a:pPr>
              <a:spcBef>
                <a:spcPts val="0"/>
              </a:spcBef>
            </a:pPr>
            <a:endParaRPr lang="en-US" sz="800" b="1" dirty="0" smtClean="0"/>
          </a:p>
          <a:p>
            <a:pPr>
              <a:spcBef>
                <a:spcPts val="0"/>
              </a:spcBef>
            </a:pPr>
            <a:r>
              <a:rPr lang="en-US" sz="2800" b="0" dirty="0" smtClean="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524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05800" cy="914400"/>
          </a:xfrm>
        </p:spPr>
        <p:txBody>
          <a:bodyPr>
            <a:noAutofit/>
          </a:bodyPr>
          <a:lstStyle/>
          <a:p>
            <a:pPr algn="ctr">
              <a:spcBef>
                <a:spcPts val="600"/>
              </a:spcBef>
              <a:spcAft>
                <a:spcPts val="1200"/>
              </a:spcAft>
            </a:pPr>
            <a:r>
              <a:rPr lang="en-US" b="1" cap="none" dirty="0" smtClean="0">
                <a:solidFill>
                  <a:srgbClr val="0070C0"/>
                </a:solidFill>
                <a:latin typeface="+mn-lt"/>
              </a:rPr>
              <a:t> State Plan Comprehensive Revision </a:t>
            </a:r>
            <a:endParaRPr lang="en-US" b="1" cap="none" dirty="0">
              <a:solidFill>
                <a:srgbClr val="0070C0"/>
              </a:solidFill>
              <a:latin typeface="+mn-lt"/>
            </a:endParaRPr>
          </a:p>
        </p:txBody>
      </p:sp>
      <p:sp>
        <p:nvSpPr>
          <p:cNvPr id="3" name="Content Placeholder 2"/>
          <p:cNvSpPr>
            <a:spLocks noGrp="1"/>
          </p:cNvSpPr>
          <p:nvPr>
            <p:ph idx="1"/>
          </p:nvPr>
        </p:nvSpPr>
        <p:spPr>
          <a:xfrm>
            <a:off x="533400" y="1588077"/>
            <a:ext cx="8001000" cy="4819650"/>
          </a:xfrm>
        </p:spPr>
        <p:txBody>
          <a:bodyPr>
            <a:noAutofit/>
          </a:bodyPr>
          <a:lstStyle/>
          <a:p>
            <a:pPr>
              <a:spcBef>
                <a:spcPts val="0"/>
              </a:spcBef>
              <a:spcAft>
                <a:spcPts val="1800"/>
              </a:spcAft>
            </a:pPr>
            <a:r>
              <a:rPr lang="en-US" sz="2800" b="0" dirty="0" smtClean="0"/>
              <a:t>Simplified and streamlined data entry</a:t>
            </a:r>
          </a:p>
          <a:p>
            <a:pPr>
              <a:spcBef>
                <a:spcPts val="0"/>
              </a:spcBef>
              <a:spcAft>
                <a:spcPts val="1800"/>
              </a:spcAft>
            </a:pPr>
            <a:r>
              <a:rPr lang="en-US" sz="2800" b="0" dirty="0" smtClean="0"/>
              <a:t>Reduced taxonomy lists based on past use and aggregate data analysis capacity</a:t>
            </a:r>
          </a:p>
          <a:p>
            <a:pPr>
              <a:spcBef>
                <a:spcPts val="0"/>
              </a:spcBef>
              <a:spcAft>
                <a:spcPts val="1800"/>
              </a:spcAft>
            </a:pPr>
            <a:r>
              <a:rPr lang="en-US" sz="2800" b="0" dirty="0" smtClean="0"/>
              <a:t>Focused on activities conducted via “formal written agreement”</a:t>
            </a:r>
            <a:endParaRPr lang="en-US" sz="2800" b="0" dirty="0"/>
          </a:p>
          <a:p>
            <a:pPr>
              <a:spcBef>
                <a:spcPts val="0"/>
              </a:spcBef>
              <a:spcAft>
                <a:spcPts val="1800"/>
              </a:spcAft>
            </a:pPr>
            <a:r>
              <a:rPr lang="en-US" sz="2800" b="0" dirty="0" smtClean="0"/>
              <a:t>Aligned with APR (unified demographics)</a:t>
            </a:r>
          </a:p>
          <a:p>
            <a:pPr>
              <a:spcBef>
                <a:spcPts val="0"/>
              </a:spcBef>
              <a:spcAft>
                <a:spcPts val="1800"/>
              </a:spcAft>
            </a:pPr>
            <a:r>
              <a:rPr lang="en-US" sz="2800" b="0" dirty="0" smtClean="0"/>
              <a:t>Replaced data on budgeted amount with data on actual expenditures across two fiscal years</a:t>
            </a:r>
          </a:p>
          <a:p>
            <a:pPr>
              <a:spcBef>
                <a:spcPts val="0"/>
              </a:spcBef>
              <a:spcAft>
                <a:spcPts val="1800"/>
              </a:spcAft>
            </a:pPr>
            <a:endParaRPr lang="en-US" sz="2800" b="0" dirty="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30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b="1" cap="none" dirty="0" smtClean="0">
                <a:solidFill>
                  <a:srgbClr val="0070C0"/>
                </a:solidFill>
                <a:latin typeface="+mn-lt"/>
              </a:rPr>
              <a:t>Updates to </a:t>
            </a:r>
            <a:r>
              <a:rPr lang="en-US" b="1" cap="none" dirty="0">
                <a:solidFill>
                  <a:srgbClr val="0070C0"/>
                </a:solidFill>
                <a:latin typeface="+mn-lt"/>
              </a:rPr>
              <a:t>next APR </a:t>
            </a:r>
            <a:r>
              <a:rPr lang="en-US" b="1" cap="none" dirty="0" smtClean="0">
                <a:solidFill>
                  <a:srgbClr val="0070C0"/>
                </a:solidFill>
                <a:latin typeface="+mn-lt"/>
              </a:rPr>
              <a:t>  (cont.)  </a:t>
            </a:r>
            <a:endParaRPr lang="en-US" b="1" cap="none" dirty="0">
              <a:solidFill>
                <a:srgbClr val="0070C0"/>
              </a:solidFill>
              <a:latin typeface="+mn-lt"/>
            </a:endParaRPr>
          </a:p>
        </p:txBody>
      </p:sp>
      <p:sp>
        <p:nvSpPr>
          <p:cNvPr id="3" name="Content Placeholder 2"/>
          <p:cNvSpPr>
            <a:spLocks noGrp="1"/>
          </p:cNvSpPr>
          <p:nvPr>
            <p:ph idx="1"/>
          </p:nvPr>
        </p:nvSpPr>
        <p:spPr>
          <a:xfrm>
            <a:off x="209550" y="1600200"/>
            <a:ext cx="8724900" cy="4648200"/>
          </a:xfrm>
        </p:spPr>
        <p:txBody>
          <a:bodyPr>
            <a:noAutofit/>
          </a:bodyPr>
          <a:lstStyle/>
          <a:p>
            <a:pPr lvl="1">
              <a:spcBef>
                <a:spcPts val="0"/>
              </a:spcBef>
              <a:spcAft>
                <a:spcPts val="1200"/>
              </a:spcAft>
            </a:pPr>
            <a:r>
              <a:rPr lang="en-US" sz="2800" b="1" dirty="0" smtClean="0"/>
              <a:t>Combined </a:t>
            </a:r>
            <a:r>
              <a:rPr lang="en-US" sz="2800" b="1" dirty="0"/>
              <a:t>reassignment &amp; open-ended </a:t>
            </a:r>
            <a:r>
              <a:rPr lang="en-US" sz="2800" b="1" dirty="0" smtClean="0"/>
              <a:t>loan</a:t>
            </a:r>
          </a:p>
          <a:p>
            <a:pPr lvl="1">
              <a:spcBef>
                <a:spcPts val="0"/>
              </a:spcBef>
              <a:spcAft>
                <a:spcPts val="1200"/>
              </a:spcAft>
            </a:pPr>
            <a:r>
              <a:rPr lang="en-US" sz="2800" dirty="0" smtClean="0"/>
              <a:t> </a:t>
            </a:r>
            <a:r>
              <a:rPr lang="en-US" sz="2800" b="1" dirty="0" smtClean="0"/>
              <a:t>New required description of high impact ICT accessibility training  </a:t>
            </a:r>
          </a:p>
          <a:p>
            <a:pPr lvl="1">
              <a:spcBef>
                <a:spcPts val="0"/>
              </a:spcBef>
              <a:spcAft>
                <a:spcPts val="1200"/>
              </a:spcAft>
            </a:pPr>
            <a:r>
              <a:rPr lang="en-US" sz="2800" b="1" dirty="0" smtClean="0"/>
              <a:t> Eliminated numeric data in Public Awareness as estimates were wildly inconsistent – Replace with descriptive data</a:t>
            </a:r>
            <a:endParaRPr lang="en-US" sz="2800" b="1" dirty="0"/>
          </a:p>
          <a:p>
            <a:pPr lvl="2">
              <a:spcBef>
                <a:spcPts val="0"/>
              </a:spcBef>
              <a:spcAft>
                <a:spcPts val="1200"/>
              </a:spcAft>
            </a:pPr>
            <a:r>
              <a:rPr lang="en-US" sz="2600" b="1" dirty="0" smtClean="0"/>
              <a:t>Describe at least one but no more than two innovative or high impact public awareness activities</a:t>
            </a:r>
          </a:p>
          <a:p>
            <a:pPr lvl="1">
              <a:spcBef>
                <a:spcPts val="0"/>
              </a:spcBef>
              <a:spcAft>
                <a:spcPts val="1200"/>
              </a:spcAft>
            </a:pPr>
            <a:endParaRPr lang="en-US" sz="2800" dirty="0" smtClean="0"/>
          </a:p>
          <a:p>
            <a:pPr>
              <a:spcBef>
                <a:spcPts val="0"/>
              </a:spcBef>
              <a:spcAft>
                <a:spcPts val="1200"/>
              </a:spcAft>
            </a:pPr>
            <a:endParaRPr lang="en-US" sz="2800" dirty="0" smtClean="0"/>
          </a:p>
          <a:p>
            <a:pPr>
              <a:spcBef>
                <a:spcPts val="0"/>
              </a:spcBef>
            </a:pPr>
            <a:endParaRPr lang="en-US" sz="2800" b="0" dirty="0"/>
          </a:p>
          <a:p>
            <a:pPr>
              <a:spcBef>
                <a:spcPts val="0"/>
              </a:spcBef>
            </a:pPr>
            <a:r>
              <a:rPr lang="en-US" sz="2800" b="0" dirty="0" smtClean="0"/>
              <a:t> </a:t>
            </a:r>
          </a:p>
          <a:p>
            <a:pPr>
              <a:spcBef>
                <a:spcPts val="0"/>
              </a:spcBef>
            </a:pPr>
            <a:r>
              <a:rPr lang="en-US" sz="2800" b="0" dirty="0" smtClean="0"/>
              <a:t> </a:t>
            </a:r>
            <a:endParaRPr lang="en-US" sz="2400" b="0" dirty="0" smtClean="0"/>
          </a:p>
          <a:p>
            <a:pPr>
              <a:spcBef>
                <a:spcPts val="0"/>
              </a:spcBef>
            </a:pPr>
            <a:endParaRPr lang="en-US" sz="800" b="1" dirty="0" smtClean="0"/>
          </a:p>
          <a:p>
            <a:pPr>
              <a:spcBef>
                <a:spcPts val="0"/>
              </a:spcBef>
            </a:pPr>
            <a:r>
              <a:rPr lang="en-US" sz="2800" b="0" dirty="0" smtClean="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151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6934200" cy="762000"/>
          </a:xfrm>
        </p:spPr>
        <p:txBody>
          <a:bodyPr>
            <a:noAutofit/>
          </a:bodyPr>
          <a:lstStyle/>
          <a:p>
            <a:pPr algn="ctr">
              <a:spcBef>
                <a:spcPts val="600"/>
              </a:spcBef>
              <a:spcAft>
                <a:spcPts val="1200"/>
              </a:spcAft>
            </a:pPr>
            <a:r>
              <a:rPr lang="en-US" sz="4000" b="1" cap="none" dirty="0" smtClean="0">
                <a:solidFill>
                  <a:srgbClr val="0070C0"/>
                </a:solidFill>
                <a:latin typeface="+mn-lt"/>
              </a:rPr>
              <a:t>Next Steps </a:t>
            </a:r>
            <a:endParaRPr lang="en-US" sz="4000" b="1" cap="none" dirty="0">
              <a:solidFill>
                <a:srgbClr val="0070C0"/>
              </a:solidFill>
              <a:latin typeface="+mn-lt"/>
            </a:endParaRPr>
          </a:p>
        </p:txBody>
      </p:sp>
      <p:sp>
        <p:nvSpPr>
          <p:cNvPr id="3" name="Content Placeholder 2"/>
          <p:cNvSpPr>
            <a:spLocks noGrp="1"/>
          </p:cNvSpPr>
          <p:nvPr>
            <p:ph idx="1"/>
          </p:nvPr>
        </p:nvSpPr>
        <p:spPr>
          <a:xfrm>
            <a:off x="533400" y="1581150"/>
            <a:ext cx="7848600" cy="4819650"/>
          </a:xfrm>
        </p:spPr>
        <p:txBody>
          <a:bodyPr>
            <a:noAutofit/>
          </a:bodyPr>
          <a:lstStyle/>
          <a:p>
            <a:pPr>
              <a:spcBef>
                <a:spcPts val="0"/>
              </a:spcBef>
            </a:pPr>
            <a:r>
              <a:rPr lang="en-US" sz="2800" dirty="0" smtClean="0"/>
              <a:t>OMB Approval - updated State Plan and APR</a:t>
            </a:r>
          </a:p>
          <a:p>
            <a:pPr lvl="1">
              <a:spcBef>
                <a:spcPts val="0"/>
              </a:spcBef>
            </a:pPr>
            <a:r>
              <a:rPr lang="en-US" sz="2800" dirty="0" smtClean="0"/>
              <a:t>Fiscal office training? </a:t>
            </a:r>
          </a:p>
          <a:p>
            <a:pPr>
              <a:spcBef>
                <a:spcPts val="0"/>
              </a:spcBef>
            </a:pPr>
            <a:endParaRPr lang="en-US" sz="1600" b="0" dirty="0"/>
          </a:p>
          <a:p>
            <a:pPr>
              <a:spcBef>
                <a:spcPts val="0"/>
              </a:spcBef>
            </a:pPr>
            <a:r>
              <a:rPr lang="en-US" sz="2800" dirty="0" smtClean="0"/>
              <a:t>CATADA Web Portal </a:t>
            </a:r>
            <a:endParaRPr lang="en-US" sz="2400" dirty="0" smtClean="0"/>
          </a:p>
          <a:p>
            <a:pPr lvl="1">
              <a:spcBef>
                <a:spcPts val="0"/>
              </a:spcBef>
            </a:pPr>
            <a:r>
              <a:rPr lang="en-US" sz="2800" b="0" dirty="0" smtClean="0"/>
              <a:t>FY16 Data is posted </a:t>
            </a:r>
          </a:p>
          <a:p>
            <a:pPr lvl="1">
              <a:spcBef>
                <a:spcPts val="0"/>
              </a:spcBef>
            </a:pPr>
            <a:r>
              <a:rPr lang="en-US" sz="2800" b="0" dirty="0" smtClean="0"/>
              <a:t>Can use CATADA to generate shell Annual  Report for your state  </a:t>
            </a:r>
            <a:endParaRPr lang="en-US" sz="2800" dirty="0"/>
          </a:p>
          <a:p>
            <a:pPr indent="-182880">
              <a:spcBef>
                <a:spcPts val="0"/>
              </a:spcBef>
            </a:pPr>
            <a:endParaRPr lang="en-US" sz="1600" dirty="0" smtClean="0"/>
          </a:p>
          <a:p>
            <a:pPr indent="-182880">
              <a:spcBef>
                <a:spcPts val="0"/>
              </a:spcBef>
            </a:pPr>
            <a:r>
              <a:rPr lang="en-US" sz="2800" dirty="0" smtClean="0"/>
              <a:t>NATADS </a:t>
            </a:r>
          </a:p>
          <a:p>
            <a:pPr lvl="1">
              <a:spcBef>
                <a:spcPts val="0"/>
              </a:spcBef>
            </a:pPr>
            <a:r>
              <a:rPr lang="en-US" sz="2800" dirty="0" smtClean="0"/>
              <a:t>Updates to align with new OMB approved instruments  </a:t>
            </a:r>
            <a:endParaRPr lang="en-US" sz="2800" dirty="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455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305800" cy="762000"/>
          </a:xfrm>
        </p:spPr>
        <p:txBody>
          <a:bodyPr>
            <a:noAutofit/>
          </a:bodyPr>
          <a:lstStyle/>
          <a:p>
            <a:pPr algn="ctr">
              <a:spcBef>
                <a:spcPts val="600"/>
              </a:spcBef>
              <a:spcAft>
                <a:spcPts val="1200"/>
              </a:spcAft>
            </a:pPr>
            <a:r>
              <a:rPr lang="en-US" sz="4000" b="1" cap="none" dirty="0" smtClean="0">
                <a:solidFill>
                  <a:srgbClr val="0070C0"/>
                </a:solidFill>
                <a:latin typeface="+mn-lt"/>
              </a:rPr>
              <a:t>Questions/Contact </a:t>
            </a:r>
            <a:endParaRPr lang="en-US" sz="4000" b="1" cap="none" dirty="0">
              <a:solidFill>
                <a:srgbClr val="0070C0"/>
              </a:solidFill>
              <a:latin typeface="+mn-lt"/>
            </a:endParaRPr>
          </a:p>
        </p:txBody>
      </p:sp>
      <p:sp>
        <p:nvSpPr>
          <p:cNvPr id="3" name="Content Placeholder 2"/>
          <p:cNvSpPr>
            <a:spLocks noGrp="1"/>
          </p:cNvSpPr>
          <p:nvPr>
            <p:ph idx="1"/>
          </p:nvPr>
        </p:nvSpPr>
        <p:spPr>
          <a:xfrm>
            <a:off x="457200" y="1657350"/>
            <a:ext cx="7924800" cy="4743450"/>
          </a:xfrm>
        </p:spPr>
        <p:txBody>
          <a:bodyPr>
            <a:noAutofit/>
          </a:bodyPr>
          <a:lstStyle/>
          <a:p>
            <a:pPr indent="-182880">
              <a:spcBef>
                <a:spcPts val="0"/>
              </a:spcBef>
              <a:spcAft>
                <a:spcPts val="1200"/>
              </a:spcAft>
            </a:pPr>
            <a:r>
              <a:rPr lang="en-US" sz="3200" b="1" dirty="0" smtClean="0"/>
              <a:t>CATADA </a:t>
            </a:r>
            <a:r>
              <a:rPr lang="en-US" sz="3200" b="1" dirty="0" smtClean="0"/>
              <a:t>(data reporting)– </a:t>
            </a:r>
            <a:r>
              <a:rPr lang="en-US" sz="3200" b="1" dirty="0" smtClean="0"/>
              <a:t>Diane Golden</a:t>
            </a:r>
          </a:p>
          <a:p>
            <a:pPr lvl="1">
              <a:spcBef>
                <a:spcPts val="0"/>
              </a:spcBef>
              <a:spcAft>
                <a:spcPts val="1200"/>
              </a:spcAft>
              <a:buClr>
                <a:srgbClr val="0070C0"/>
              </a:buClr>
            </a:pPr>
            <a:r>
              <a:rPr lang="en-US" sz="3200" dirty="0" smtClean="0">
                <a:solidFill>
                  <a:srgbClr val="0070C0"/>
                </a:solidFill>
              </a:rPr>
              <a:t>diane.golden@ataporg.org</a:t>
            </a:r>
            <a:r>
              <a:rPr lang="en-US" sz="3200" dirty="0" smtClean="0"/>
              <a:t> </a:t>
            </a:r>
            <a:endParaRPr lang="en-US" sz="3200" dirty="0" smtClean="0"/>
          </a:p>
          <a:p>
            <a:pPr indent="-182880">
              <a:spcBef>
                <a:spcPts val="0"/>
              </a:spcBef>
              <a:spcAft>
                <a:spcPts val="1200"/>
              </a:spcAft>
            </a:pPr>
            <a:endParaRPr lang="en-US" sz="1000" dirty="0" smtClean="0"/>
          </a:p>
          <a:p>
            <a:pPr indent="-182880">
              <a:spcBef>
                <a:spcPts val="0"/>
              </a:spcBef>
              <a:spcAft>
                <a:spcPts val="1200"/>
              </a:spcAft>
            </a:pPr>
            <a:r>
              <a:rPr lang="en-US" sz="3200" dirty="0" smtClean="0"/>
              <a:t>CATADA (web portal) – Frank Smith</a:t>
            </a:r>
            <a:endParaRPr lang="en-US" sz="3200" dirty="0"/>
          </a:p>
          <a:p>
            <a:pPr lvl="1">
              <a:spcBef>
                <a:spcPts val="0"/>
              </a:spcBef>
              <a:spcAft>
                <a:spcPts val="1200"/>
              </a:spcAft>
              <a:buClr>
                <a:srgbClr val="0070C0"/>
              </a:buClr>
            </a:pPr>
            <a:r>
              <a:rPr lang="en-US" sz="3200" dirty="0" smtClean="0">
                <a:solidFill>
                  <a:srgbClr val="0070C0"/>
                </a:solidFill>
              </a:rPr>
              <a:t>frank.smith@umb.edu</a:t>
            </a:r>
            <a:r>
              <a:rPr lang="en-US" sz="3200" dirty="0" smtClean="0"/>
              <a:t> </a:t>
            </a:r>
            <a:endParaRPr lang="en-US" sz="3200" dirty="0"/>
          </a:p>
          <a:p>
            <a:pPr indent="-182880">
              <a:spcBef>
                <a:spcPts val="0"/>
              </a:spcBef>
              <a:spcAft>
                <a:spcPts val="1200"/>
              </a:spcAft>
              <a:buClr>
                <a:srgbClr val="0070C0"/>
              </a:buClr>
            </a:pPr>
            <a:endParaRPr lang="en-US" sz="1000" dirty="0" smtClean="0"/>
          </a:p>
          <a:p>
            <a:pPr indent="-182880">
              <a:spcBef>
                <a:spcPts val="0"/>
              </a:spcBef>
              <a:spcAft>
                <a:spcPts val="1200"/>
              </a:spcAft>
              <a:buClr>
                <a:srgbClr val="0070C0"/>
              </a:buClr>
            </a:pPr>
            <a:r>
              <a:rPr lang="en-US" sz="3200" dirty="0" smtClean="0"/>
              <a:t>CATADA/NATADS – Vance Dhooge</a:t>
            </a:r>
            <a:endParaRPr lang="en-US" sz="3200" dirty="0" smtClean="0"/>
          </a:p>
          <a:p>
            <a:pPr lvl="1">
              <a:spcBef>
                <a:spcPts val="0"/>
              </a:spcBef>
              <a:spcAft>
                <a:spcPts val="1200"/>
              </a:spcAft>
              <a:buClr>
                <a:srgbClr val="0070C0"/>
              </a:buClr>
            </a:pPr>
            <a:r>
              <a:rPr lang="en-US" sz="3200" dirty="0" smtClean="0">
                <a:solidFill>
                  <a:srgbClr val="0070C0"/>
                </a:solidFill>
              </a:rPr>
              <a:t>vance.dhooge@ataporg.org</a:t>
            </a:r>
            <a:r>
              <a:rPr lang="en-US" sz="3200" dirty="0" smtClean="0"/>
              <a:t> </a:t>
            </a:r>
            <a:endParaRPr lang="en-US" sz="3200" dirty="0"/>
          </a:p>
          <a:p>
            <a:pPr marL="274320" lvl="1" indent="0">
              <a:spcBef>
                <a:spcPts val="0"/>
              </a:spcBef>
              <a:spcAft>
                <a:spcPts val="1200"/>
              </a:spcAft>
              <a:buNone/>
            </a:pPr>
            <a:endParaRPr lang="en-US" sz="3200" b="1" dirty="0" smtClean="0"/>
          </a:p>
          <a:p>
            <a:pPr>
              <a:spcBef>
                <a:spcPts val="0"/>
              </a:spcBef>
              <a:spcAft>
                <a:spcPts val="1200"/>
              </a:spcAft>
            </a:pPr>
            <a:r>
              <a:rPr lang="en-US" sz="3200" dirty="0" smtClean="0"/>
              <a:t>  </a:t>
            </a:r>
            <a:endParaRPr lang="en-US" sz="3200" dirty="0" smtClean="0"/>
          </a:p>
          <a:p>
            <a:pPr>
              <a:spcBef>
                <a:spcPts val="0"/>
              </a:spcBef>
            </a:pPr>
            <a:endParaRPr lang="en-US" sz="2800" b="0" dirty="0"/>
          </a:p>
          <a:p>
            <a:pPr>
              <a:spcBef>
                <a:spcPts val="0"/>
              </a:spcBef>
            </a:pPr>
            <a:r>
              <a:rPr lang="en-US" sz="2800" b="0" dirty="0" smtClean="0"/>
              <a:t> </a:t>
            </a:r>
          </a:p>
          <a:p>
            <a:pPr>
              <a:spcBef>
                <a:spcPts val="0"/>
              </a:spcBef>
            </a:pPr>
            <a:r>
              <a:rPr lang="en-US" sz="2800" b="0" dirty="0" smtClean="0"/>
              <a:t> </a:t>
            </a:r>
            <a:endParaRPr lang="en-US" sz="2400" b="0" dirty="0" smtClean="0"/>
          </a:p>
          <a:p>
            <a:pPr>
              <a:spcBef>
                <a:spcPts val="0"/>
              </a:spcBef>
            </a:pPr>
            <a:endParaRPr lang="en-US" sz="800" b="1" dirty="0" smtClean="0"/>
          </a:p>
          <a:p>
            <a:pPr>
              <a:spcBef>
                <a:spcPts val="0"/>
              </a:spcBef>
            </a:pPr>
            <a:r>
              <a:rPr lang="en-US" sz="2800" b="0" dirty="0" smtClean="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199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914400"/>
          </a:xfrm>
        </p:spPr>
        <p:txBody>
          <a:bodyPr>
            <a:noAutofit/>
          </a:bodyPr>
          <a:lstStyle/>
          <a:p>
            <a:pPr algn="ctr">
              <a:spcBef>
                <a:spcPts val="600"/>
              </a:spcBef>
              <a:spcAft>
                <a:spcPts val="1200"/>
              </a:spcAft>
            </a:pPr>
            <a:r>
              <a:rPr lang="en-US" sz="3200" b="1" cap="none" dirty="0" smtClean="0">
                <a:solidFill>
                  <a:srgbClr val="0070C0"/>
                </a:solidFill>
                <a:latin typeface="+mn-lt"/>
              </a:rPr>
              <a:t> Screen 1:  Identification &amp; Description of Lead Agency and Implementing Entity</a:t>
            </a:r>
            <a:endParaRPr lang="en-US" sz="3200" b="1" cap="none" dirty="0">
              <a:solidFill>
                <a:srgbClr val="0070C0"/>
              </a:solidFill>
              <a:latin typeface="+mn-lt"/>
            </a:endParaRPr>
          </a:p>
        </p:txBody>
      </p:sp>
      <p:sp>
        <p:nvSpPr>
          <p:cNvPr id="3" name="Content Placeholder 2"/>
          <p:cNvSpPr>
            <a:spLocks noGrp="1"/>
          </p:cNvSpPr>
          <p:nvPr>
            <p:ph idx="1"/>
          </p:nvPr>
        </p:nvSpPr>
        <p:spPr>
          <a:xfrm>
            <a:off x="533400" y="1588077"/>
            <a:ext cx="8001000" cy="4819650"/>
          </a:xfrm>
        </p:spPr>
        <p:txBody>
          <a:bodyPr>
            <a:noAutofit/>
          </a:bodyPr>
          <a:lstStyle/>
          <a:p>
            <a:pPr>
              <a:spcBef>
                <a:spcPts val="0"/>
              </a:spcBef>
              <a:spcAft>
                <a:spcPts val="1800"/>
              </a:spcAft>
            </a:pPr>
            <a:r>
              <a:rPr lang="en-US" sz="2400" b="0" dirty="0" smtClean="0"/>
              <a:t>Uniform module used in both State Plan and APR with same demographic information </a:t>
            </a:r>
          </a:p>
          <a:p>
            <a:pPr>
              <a:spcBef>
                <a:spcPts val="0"/>
              </a:spcBef>
              <a:spcAft>
                <a:spcPts val="1800"/>
              </a:spcAft>
            </a:pPr>
            <a:r>
              <a:rPr lang="en-US" sz="2400" b="0" dirty="0" smtClean="0"/>
              <a:t>Populate once and only need to edit from that point forward. </a:t>
            </a:r>
          </a:p>
          <a:p>
            <a:pPr>
              <a:spcBef>
                <a:spcPts val="0"/>
              </a:spcBef>
              <a:spcAft>
                <a:spcPts val="1800"/>
              </a:spcAft>
            </a:pPr>
            <a:r>
              <a:rPr lang="en-US" sz="2400" b="0" dirty="0" smtClean="0"/>
              <a:t>First Section will be used as information for online directory of State AT Programs </a:t>
            </a:r>
          </a:p>
          <a:p>
            <a:pPr>
              <a:spcBef>
                <a:spcPts val="0"/>
              </a:spcBef>
              <a:spcAft>
                <a:spcPts val="1800"/>
              </a:spcAft>
            </a:pPr>
            <a:endParaRPr lang="en-US" sz="2800" b="0" dirty="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594471059"/>
              </p:ext>
            </p:extLst>
          </p:nvPr>
        </p:nvGraphicFramePr>
        <p:xfrm>
          <a:off x="685800" y="4495800"/>
          <a:ext cx="6477000" cy="2052208"/>
        </p:xfrm>
        <a:graphic>
          <a:graphicData uri="http://schemas.openxmlformats.org/drawingml/2006/table">
            <a:tbl>
              <a:tblPr firstRow="1" firstCol="1" lastRow="1" lastCol="1" bandRow="1" bandCol="1">
                <a:tableStyleId>{5C22544A-7EE6-4342-B048-85BDC9FD1C3A}</a:tableStyleId>
              </a:tblPr>
              <a:tblGrid>
                <a:gridCol w="3619500"/>
                <a:gridCol w="2857500"/>
              </a:tblGrid>
              <a:tr h="256526">
                <a:tc gridSpan="2">
                  <a:txBody>
                    <a:bodyPr/>
                    <a:lstStyle/>
                    <a:p>
                      <a:pPr marL="0" marR="0">
                        <a:spcBef>
                          <a:spcPts val="0"/>
                        </a:spcBef>
                        <a:spcAft>
                          <a:spcPts val="0"/>
                        </a:spcAft>
                      </a:pPr>
                      <a:r>
                        <a:rPr lang="en-US" sz="1100" dirty="0">
                          <a:solidFill>
                            <a:schemeClr val="tx1"/>
                          </a:solidFill>
                          <a:effectLst/>
                        </a:rPr>
                        <a:t>Statewide AT Program (Information to be listed in national State AT Program Directory)</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256526">
                <a:tc gridSpan="2">
                  <a:txBody>
                    <a:bodyPr/>
                    <a:lstStyle/>
                    <a:p>
                      <a:pPr marL="0" marR="0">
                        <a:spcBef>
                          <a:spcPts val="0"/>
                        </a:spcBef>
                        <a:spcAft>
                          <a:spcPts val="0"/>
                        </a:spcAft>
                      </a:pPr>
                      <a:r>
                        <a:rPr lang="en-US" sz="1100" dirty="0">
                          <a:solidFill>
                            <a:schemeClr val="tx1"/>
                          </a:solidFill>
                          <a:effectLst/>
                        </a:rPr>
                        <a:t>1. State Program Title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256526">
                <a:tc gridSpan="2">
                  <a:txBody>
                    <a:bodyPr/>
                    <a:lstStyle/>
                    <a:p>
                      <a:pPr marL="0" marR="0">
                        <a:spcBef>
                          <a:spcPts val="0"/>
                        </a:spcBef>
                        <a:spcAft>
                          <a:spcPts val="0"/>
                        </a:spcAft>
                      </a:pPr>
                      <a:r>
                        <a:rPr lang="en-US" sz="1100" dirty="0">
                          <a:solidFill>
                            <a:schemeClr val="tx1"/>
                          </a:solidFill>
                          <a:effectLst/>
                        </a:rPr>
                        <a:t>2. State AT Program URL (home page for State AT Program)</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256526">
                <a:tc>
                  <a:txBody>
                    <a:bodyPr/>
                    <a:lstStyle/>
                    <a:p>
                      <a:pPr marL="0" marR="0">
                        <a:spcBef>
                          <a:spcPts val="0"/>
                        </a:spcBef>
                        <a:spcAft>
                          <a:spcPts val="0"/>
                        </a:spcAft>
                      </a:pPr>
                      <a:r>
                        <a:rPr lang="en-US" sz="1100">
                          <a:solidFill>
                            <a:schemeClr val="tx1"/>
                          </a:solidFill>
                          <a:effectLst/>
                        </a:rPr>
                        <a:t>3. Mailing address</a:t>
                      </a:r>
                      <a:endParaRPr lang="en-US" sz="120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rPr>
                        <a:t>5. State</a:t>
                      </a:r>
                      <a:endParaRPr lang="en-US" sz="120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526">
                <a:tc>
                  <a:txBody>
                    <a:bodyPr/>
                    <a:lstStyle/>
                    <a:p>
                      <a:pPr marL="0" marR="0">
                        <a:spcBef>
                          <a:spcPts val="0"/>
                        </a:spcBef>
                        <a:spcAft>
                          <a:spcPts val="0"/>
                        </a:spcAft>
                      </a:pPr>
                      <a:r>
                        <a:rPr lang="en-US" sz="1100">
                          <a:solidFill>
                            <a:schemeClr val="tx1"/>
                          </a:solidFill>
                          <a:effectLst/>
                        </a:rPr>
                        <a:t>4. City</a:t>
                      </a:r>
                      <a:endParaRPr lang="en-US" sz="120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rPr>
                        <a:t>6. Zip code</a:t>
                      </a:r>
                      <a:endParaRPr lang="en-US" sz="120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526">
                <a:tc gridSpan="2">
                  <a:txBody>
                    <a:bodyPr/>
                    <a:lstStyle/>
                    <a:p>
                      <a:pPr marL="0" marR="0">
                        <a:spcBef>
                          <a:spcPts val="0"/>
                        </a:spcBef>
                        <a:spcAft>
                          <a:spcPts val="0"/>
                        </a:spcAft>
                      </a:pPr>
                      <a:r>
                        <a:rPr lang="en-US" sz="1100">
                          <a:solidFill>
                            <a:schemeClr val="tx1"/>
                          </a:solidFill>
                          <a:effectLst/>
                        </a:rPr>
                        <a:t>7. Main email address (for general public to use to contact State AT Program) </a:t>
                      </a:r>
                      <a:endParaRPr lang="en-US" sz="120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256526">
                <a:tc gridSpan="2">
                  <a:txBody>
                    <a:bodyPr/>
                    <a:lstStyle/>
                    <a:p>
                      <a:pPr marL="0" marR="0">
                        <a:spcBef>
                          <a:spcPts val="0"/>
                        </a:spcBef>
                        <a:spcAft>
                          <a:spcPts val="0"/>
                        </a:spcAft>
                      </a:pPr>
                      <a:r>
                        <a:rPr lang="en-US" sz="1100">
                          <a:solidFill>
                            <a:schemeClr val="tx1"/>
                          </a:solidFill>
                          <a:effectLst/>
                        </a:rPr>
                        <a:t>8. Main phone number (for general public to use to contact State AT Program)</a:t>
                      </a:r>
                      <a:endParaRPr lang="en-US" sz="120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256526">
                <a:tc gridSpan="2">
                  <a:txBody>
                    <a:bodyPr/>
                    <a:lstStyle/>
                    <a:p>
                      <a:pPr marL="0" marR="0">
                        <a:spcBef>
                          <a:spcPts val="0"/>
                        </a:spcBef>
                        <a:spcAft>
                          <a:spcPts val="0"/>
                        </a:spcAft>
                      </a:pPr>
                      <a:r>
                        <a:rPr lang="en-US" sz="1100" dirty="0">
                          <a:solidFill>
                            <a:schemeClr val="tx1"/>
                          </a:solidFill>
                          <a:effectLst/>
                        </a:rPr>
                        <a:t>9. Separate TTY number (for general public to use to contact State AT Program)</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5720" marR="457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sp>
        <p:nvSpPr>
          <p:cNvPr id="6" name="Rectangle 1"/>
          <p:cNvSpPr>
            <a:spLocks noChangeArrowheads="1"/>
          </p:cNvSpPr>
          <p:nvPr/>
        </p:nvSpPr>
        <p:spPr bwMode="auto">
          <a:xfrm>
            <a:off x="913765" y="5059522"/>
            <a:ext cx="9144000" cy="9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26593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1312"/>
            <a:ext cx="8305800" cy="1040288"/>
          </a:xfrm>
        </p:spPr>
        <p:txBody>
          <a:bodyPr>
            <a:noAutofit/>
          </a:bodyPr>
          <a:lstStyle/>
          <a:p>
            <a:pPr algn="ctr">
              <a:spcBef>
                <a:spcPts val="600"/>
              </a:spcBef>
              <a:spcAft>
                <a:spcPts val="1200"/>
              </a:spcAft>
            </a:pPr>
            <a:r>
              <a:rPr lang="en-US" sz="3200" b="1" cap="none" dirty="0" smtClean="0">
                <a:solidFill>
                  <a:srgbClr val="0070C0"/>
                </a:solidFill>
                <a:latin typeface="+mn-lt"/>
              </a:rPr>
              <a:t> Screen 2:  Change in Lead Agency or  Implementing Entity</a:t>
            </a:r>
            <a:endParaRPr lang="en-US" sz="3200" b="1" cap="none" dirty="0">
              <a:solidFill>
                <a:srgbClr val="0070C0"/>
              </a:solidFill>
              <a:latin typeface="+mn-lt"/>
            </a:endParaRPr>
          </a:p>
        </p:txBody>
      </p:sp>
      <p:sp>
        <p:nvSpPr>
          <p:cNvPr id="3" name="Content Placeholder 2"/>
          <p:cNvSpPr>
            <a:spLocks noGrp="1"/>
          </p:cNvSpPr>
          <p:nvPr>
            <p:ph idx="1"/>
          </p:nvPr>
        </p:nvSpPr>
        <p:spPr>
          <a:xfrm>
            <a:off x="512618" y="1981200"/>
            <a:ext cx="8001000" cy="4126923"/>
          </a:xfrm>
        </p:spPr>
        <p:txBody>
          <a:bodyPr>
            <a:noAutofit/>
          </a:bodyPr>
          <a:lstStyle/>
          <a:p>
            <a:pPr>
              <a:spcBef>
                <a:spcPts val="0"/>
              </a:spcBef>
              <a:spcAft>
                <a:spcPts val="1800"/>
              </a:spcAft>
            </a:pPr>
            <a:r>
              <a:rPr lang="en-US" sz="2800" b="0" dirty="0" smtClean="0"/>
              <a:t>All drop-down menus </a:t>
            </a:r>
          </a:p>
          <a:p>
            <a:pPr>
              <a:spcBef>
                <a:spcPts val="0"/>
              </a:spcBef>
              <a:spcAft>
                <a:spcPts val="1800"/>
              </a:spcAft>
            </a:pPr>
            <a:r>
              <a:rPr lang="en-US" sz="2800" b="0" dirty="0" smtClean="0"/>
              <a:t>Most “yes/no” options plus “explain” text boxes if there are changes.   </a:t>
            </a:r>
          </a:p>
          <a:p>
            <a:pPr>
              <a:spcBef>
                <a:spcPts val="0"/>
              </a:spcBef>
              <a:spcAft>
                <a:spcPts val="1800"/>
              </a:spcAft>
            </a:pPr>
            <a:r>
              <a:rPr lang="en-US" sz="2800" b="0" dirty="0" smtClean="0"/>
              <a:t>Most likely will all be “no” since changes are rare.</a:t>
            </a:r>
          </a:p>
          <a:p>
            <a:pPr>
              <a:spcBef>
                <a:spcPts val="0"/>
              </a:spcBef>
              <a:spcAft>
                <a:spcPts val="1800"/>
              </a:spcAft>
            </a:pPr>
            <a:r>
              <a:rPr lang="en-US" sz="2800" b="0" dirty="0" smtClean="0"/>
              <a:t>Should work with ACL directly as soon a change in lead agency or implementing entity is possible – (should not wait until State Plan update).  </a:t>
            </a:r>
          </a:p>
          <a:p>
            <a:pPr>
              <a:spcBef>
                <a:spcPts val="0"/>
              </a:spcBef>
              <a:spcAft>
                <a:spcPts val="1800"/>
              </a:spcAft>
            </a:pPr>
            <a:endParaRPr lang="en-US" sz="2400" b="0" dirty="0" smtClean="0"/>
          </a:p>
          <a:p>
            <a:pPr>
              <a:spcBef>
                <a:spcPts val="0"/>
              </a:spcBef>
              <a:spcAft>
                <a:spcPts val="1800"/>
              </a:spcAft>
            </a:pPr>
            <a:endParaRPr lang="en-US" sz="2800" b="0" dirty="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a:spLocks noChangeArrowheads="1"/>
          </p:cNvSpPr>
          <p:nvPr/>
        </p:nvSpPr>
        <p:spPr bwMode="auto">
          <a:xfrm>
            <a:off x="913765" y="5059522"/>
            <a:ext cx="9144000" cy="9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83483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1312"/>
            <a:ext cx="8305800" cy="1040288"/>
          </a:xfrm>
        </p:spPr>
        <p:txBody>
          <a:bodyPr>
            <a:noAutofit/>
          </a:bodyPr>
          <a:lstStyle/>
          <a:p>
            <a:pPr algn="ctr">
              <a:spcBef>
                <a:spcPts val="600"/>
              </a:spcBef>
              <a:spcAft>
                <a:spcPts val="1200"/>
              </a:spcAft>
            </a:pPr>
            <a:r>
              <a:rPr lang="en-US" sz="3200" b="1" cap="none" dirty="0" smtClean="0">
                <a:solidFill>
                  <a:srgbClr val="0070C0"/>
                </a:solidFill>
                <a:latin typeface="+mn-lt"/>
              </a:rPr>
              <a:t> Screen 2:  Change in Lead Agency or  Implementing Entity (cont.) </a:t>
            </a:r>
            <a:endParaRPr lang="en-US" sz="3200" b="1" cap="none" dirty="0">
              <a:solidFill>
                <a:srgbClr val="0070C0"/>
              </a:solidFill>
              <a:latin typeface="+mn-lt"/>
            </a:endParaRPr>
          </a:p>
        </p:txBody>
      </p:sp>
      <p:sp>
        <p:nvSpPr>
          <p:cNvPr id="3" name="Content Placeholder 2"/>
          <p:cNvSpPr>
            <a:spLocks noGrp="1"/>
          </p:cNvSpPr>
          <p:nvPr>
            <p:ph idx="1"/>
          </p:nvPr>
        </p:nvSpPr>
        <p:spPr>
          <a:xfrm>
            <a:off x="512618" y="1752600"/>
            <a:ext cx="8001000" cy="4800600"/>
          </a:xfrm>
        </p:spPr>
        <p:txBody>
          <a:bodyPr>
            <a:noAutofit/>
          </a:bodyPr>
          <a:lstStyle/>
          <a:p>
            <a:pPr>
              <a:spcBef>
                <a:spcPts val="0"/>
              </a:spcBef>
              <a:spcAft>
                <a:spcPts val="1800"/>
              </a:spcAft>
            </a:pPr>
            <a:r>
              <a:rPr lang="en-US" sz="2300" b="0" u="sng" dirty="0" smtClean="0"/>
              <a:t>With </a:t>
            </a:r>
            <a:r>
              <a:rPr lang="en-US" sz="2300" b="0" u="sng" dirty="0"/>
              <a:t>the submission of this State Plan, grantees are certifying that the lead agency and implementing entity (if applicable) are those originally designated or an official redesignation has occurred and the change has been approved in prior State Plans.</a:t>
            </a:r>
            <a:r>
              <a:rPr lang="en-US" sz="2300" b="0" dirty="0"/>
              <a:t> </a:t>
            </a:r>
            <a:r>
              <a:rPr lang="en-US" sz="2300" b="0" dirty="0" smtClean="0"/>
              <a:t>The </a:t>
            </a:r>
            <a:r>
              <a:rPr lang="en-US" sz="2300" b="0" dirty="0"/>
              <a:t>2018-20 State Plan will become the new baseline for Lead Agency and Implementing Entity designations and any change to those designations must be approved in subsequent State Plans</a:t>
            </a:r>
            <a:r>
              <a:rPr lang="en-US" sz="2300" b="0" dirty="0" smtClean="0"/>
              <a:t>.</a:t>
            </a:r>
            <a:r>
              <a:rPr lang="en-US" sz="2300" b="0" u="sng" dirty="0" smtClean="0"/>
              <a:t> </a:t>
            </a:r>
            <a:endParaRPr lang="en-US" sz="2300" b="0" dirty="0"/>
          </a:p>
          <a:p>
            <a:pPr>
              <a:spcBef>
                <a:spcPts val="0"/>
              </a:spcBef>
              <a:spcAft>
                <a:spcPts val="1800"/>
              </a:spcAft>
            </a:pPr>
            <a:r>
              <a:rPr lang="en-US" sz="2300" dirty="0" smtClean="0"/>
              <a:t>Assurance #3</a:t>
            </a:r>
            <a:r>
              <a:rPr lang="en-US" sz="2300" dirty="0"/>
              <a:t>. The Lead Agency submitting this plan is the State agency that is eligible to submit this plan </a:t>
            </a:r>
            <a:r>
              <a:rPr lang="en-US" sz="2300" u="sng" dirty="0"/>
              <a:t>and if an Implementing Entity is identified it is designated to implement the required AT Act activities. </a:t>
            </a:r>
            <a:endParaRPr lang="en-US" sz="2300" dirty="0"/>
          </a:p>
          <a:p>
            <a:endParaRPr lang="en-US" sz="1800" b="0" dirty="0"/>
          </a:p>
          <a:p>
            <a:pPr>
              <a:spcBef>
                <a:spcPts val="0"/>
              </a:spcBef>
              <a:spcAft>
                <a:spcPts val="1800"/>
              </a:spcAft>
            </a:pPr>
            <a:endParaRPr lang="en-US" sz="2400" b="0" dirty="0" smtClean="0"/>
          </a:p>
          <a:p>
            <a:pPr>
              <a:spcBef>
                <a:spcPts val="0"/>
              </a:spcBef>
              <a:spcAft>
                <a:spcPts val="1800"/>
              </a:spcAft>
            </a:pPr>
            <a:endParaRPr lang="en-US" sz="2800" b="0" dirty="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a:spLocks noChangeArrowheads="1"/>
          </p:cNvSpPr>
          <p:nvPr/>
        </p:nvSpPr>
        <p:spPr bwMode="auto">
          <a:xfrm>
            <a:off x="913765" y="5059522"/>
            <a:ext cx="9144000" cy="9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7434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685800"/>
          </a:xfrm>
        </p:spPr>
        <p:txBody>
          <a:bodyPr>
            <a:noAutofit/>
          </a:bodyPr>
          <a:lstStyle/>
          <a:p>
            <a:pPr algn="ctr">
              <a:spcBef>
                <a:spcPts val="600"/>
              </a:spcBef>
              <a:spcAft>
                <a:spcPts val="1200"/>
              </a:spcAft>
            </a:pPr>
            <a:r>
              <a:rPr lang="en-US" sz="3200" b="1" cap="none" dirty="0" smtClean="0">
                <a:solidFill>
                  <a:srgbClr val="0070C0"/>
                </a:solidFill>
                <a:latin typeface="+mn-lt"/>
              </a:rPr>
              <a:t> Screen 3:  Advisory Council </a:t>
            </a:r>
            <a:endParaRPr lang="en-US" sz="3200" b="1" cap="none" dirty="0">
              <a:solidFill>
                <a:srgbClr val="0070C0"/>
              </a:solidFill>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588077"/>
                <a:ext cx="8153400" cy="4819650"/>
              </a:xfrm>
            </p:spPr>
            <p:txBody>
              <a:bodyPr>
                <a:noAutofit/>
              </a:bodyPr>
              <a:lstStyle/>
              <a:p>
                <a:pPr>
                  <a:spcBef>
                    <a:spcPts val="0"/>
                  </a:spcBef>
                  <a:spcAft>
                    <a:spcPts val="1800"/>
                  </a:spcAft>
                </a:pPr>
                <a:r>
                  <a:rPr lang="en-US" sz="2400" b="0" dirty="0" smtClean="0"/>
                  <a:t>Verification by assurance of required membership – consumer majority and mandatory agency representatives</a:t>
                </a:r>
              </a:p>
              <a:p>
                <a:pPr>
                  <a:spcBef>
                    <a:spcPts val="0"/>
                  </a:spcBef>
                  <a:spcAft>
                    <a:spcPts val="1800"/>
                  </a:spcAft>
                </a:pPr>
                <a:r>
                  <a:rPr lang="en-US" sz="2400" b="0" dirty="0" smtClean="0"/>
                  <a:t>Other representatives described via text box</a:t>
                </a:r>
              </a:p>
              <a:p>
                <a:pPr>
                  <a:spcBef>
                    <a:spcPts val="0"/>
                  </a:spcBef>
                  <a:spcAft>
                    <a:spcPts val="1800"/>
                  </a:spcAft>
                </a:pPr>
                <a:r>
                  <a:rPr lang="en-US" sz="2400" b="0" dirty="0" smtClean="0"/>
                  <a:t>New table calculates consumer majority percentage</a:t>
                </a:r>
              </a:p>
              <a:p>
                <a:pPr>
                  <a:spcBef>
                    <a:spcPts val="0"/>
                  </a:spcBef>
                  <a:spcAft>
                    <a:spcPts val="0"/>
                  </a:spcAft>
                </a:pPr>
                <a:r>
                  <a:rPr lang="en-US" sz="2400" b="0" dirty="0" smtClean="0"/>
                  <a:t>	Numerator (Number PWD, family members)</a:t>
                </a:r>
              </a:p>
              <a:p>
                <a:pPr>
                  <a:spcBef>
                    <a:spcPts val="0"/>
                  </a:spcBef>
                  <a:spcAft>
                    <a:spcPts val="0"/>
                  </a:spcAft>
                </a:pPr>
                <a:r>
                  <a:rPr lang="en-US" sz="2400" b="0" dirty="0"/>
                  <a:t>	</a:t>
                </a:r>
                <a:r>
                  <a:rPr lang="en-US" sz="2400" b="0" dirty="0" smtClean="0"/>
                  <a:t>Denominator (Total Number) </a:t>
                </a:r>
              </a:p>
              <a:p>
                <a:pPr>
                  <a:spcBef>
                    <a:spcPts val="0"/>
                  </a:spcBef>
                  <a:spcAft>
                    <a:spcPts val="0"/>
                  </a:spcAft>
                </a:pPr>
                <a:r>
                  <a:rPr lang="en-US" sz="2400" b="0" dirty="0"/>
                  <a:t>	</a:t>
                </a:r>
                <a:r>
                  <a:rPr lang="en-US" sz="2400" b="0" dirty="0" smtClean="0"/>
                  <a:t>Percentage </a:t>
                </a:r>
                <a14:m>
                  <m:oMath xmlns:m="http://schemas.openxmlformats.org/officeDocument/2006/math">
                    <m:r>
                      <a:rPr lang="en-US" sz="2400" b="0" i="1" smtClean="0">
                        <a:latin typeface="Cambria Math" panose="02040503050406030204" pitchFamily="18" charset="0"/>
                      </a:rPr>
                      <m:t> ≧50%</m:t>
                    </m:r>
                  </m:oMath>
                </a14:m>
                <a:endParaRPr lang="en-US" sz="2400" b="0" dirty="0" smtClean="0"/>
              </a:p>
              <a:p>
                <a:pPr>
                  <a:spcBef>
                    <a:spcPts val="0"/>
                  </a:spcBef>
                  <a:spcAft>
                    <a:spcPts val="0"/>
                  </a:spcAft>
                </a:pPr>
                <a:r>
                  <a:rPr lang="en-US" sz="2400" b="0" dirty="0" smtClean="0"/>
                  <a:t>  </a:t>
                </a:r>
              </a:p>
              <a:p>
                <a:pPr>
                  <a:spcBef>
                    <a:spcPts val="0"/>
                  </a:spcBef>
                  <a:spcAft>
                    <a:spcPts val="1800"/>
                  </a:spcAft>
                </a:pPr>
                <a:r>
                  <a:rPr lang="en-US" sz="2400" b="0" dirty="0" smtClean="0"/>
                  <a:t>Required explanation for missing required member(s) and less than consumer majority and plans to address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588077"/>
                <a:ext cx="8153400" cy="4819650"/>
              </a:xfrm>
              <a:blipFill rotWithShape="0">
                <a:blip r:embed="rId3"/>
                <a:stretch>
                  <a:fillRect l="-1197" t="-886" r="-150"/>
                </a:stretch>
              </a:blipFill>
            </p:spPr>
            <p:txBody>
              <a:bodyPr/>
              <a:lstStyle/>
              <a:p>
                <a:r>
                  <a:rPr lang="en-US">
                    <a:noFill/>
                  </a:rPr>
                  <a:t> </a:t>
                </a:r>
              </a:p>
            </p:txBody>
          </p:sp>
        </mc:Fallback>
      </mc:AlternateContent>
      <p:pic>
        <p:nvPicPr>
          <p:cNvPr id="4" name="Picture 2" descr="catad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473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05800" cy="1143000"/>
          </a:xfrm>
        </p:spPr>
        <p:txBody>
          <a:bodyPr>
            <a:noAutofit/>
          </a:bodyPr>
          <a:lstStyle/>
          <a:p>
            <a:pPr algn="ctr">
              <a:spcBef>
                <a:spcPts val="600"/>
              </a:spcBef>
              <a:spcAft>
                <a:spcPts val="1200"/>
              </a:spcAft>
            </a:pPr>
            <a:r>
              <a:rPr lang="en-US" sz="3200" b="1" cap="none" dirty="0" smtClean="0">
                <a:solidFill>
                  <a:srgbClr val="0070C0"/>
                </a:solidFill>
                <a:latin typeface="+mn-lt"/>
              </a:rPr>
              <a:t>Screen 4:  Actual Expenditures &amp; Budgeted Allocations (required annual update)</a:t>
            </a:r>
            <a:endParaRPr lang="en-US" sz="3200" b="1" cap="none" dirty="0">
              <a:solidFill>
                <a:srgbClr val="0070C0"/>
              </a:solidFill>
              <a:latin typeface="+mn-lt"/>
            </a:endParaRPr>
          </a:p>
        </p:txBody>
      </p:sp>
      <p:sp>
        <p:nvSpPr>
          <p:cNvPr id="3" name="Content Placeholder 2"/>
          <p:cNvSpPr>
            <a:spLocks noGrp="1"/>
          </p:cNvSpPr>
          <p:nvPr>
            <p:ph idx="1"/>
          </p:nvPr>
        </p:nvSpPr>
        <p:spPr>
          <a:xfrm>
            <a:off x="228600" y="1588077"/>
            <a:ext cx="8610600" cy="4819650"/>
          </a:xfrm>
        </p:spPr>
        <p:txBody>
          <a:bodyPr>
            <a:noAutofit/>
          </a:bodyPr>
          <a:lstStyle/>
          <a:p>
            <a:pPr indent="-182880">
              <a:spcBef>
                <a:spcPts val="0"/>
              </a:spcBef>
            </a:pPr>
            <a:r>
              <a:rPr lang="en-US" sz="2800" dirty="0" smtClean="0"/>
              <a:t>Report Actual Expenditures for Closed-out Carryover Year </a:t>
            </a:r>
            <a:r>
              <a:rPr lang="en-US" sz="2600" b="0" i="1" dirty="0" smtClean="0"/>
              <a:t>(2018 State Plan: 10/15-12/17 Award)</a:t>
            </a:r>
          </a:p>
          <a:p>
            <a:pPr indent="-182880">
              <a:spcBef>
                <a:spcPts val="0"/>
              </a:spcBef>
            </a:pPr>
            <a:endParaRPr lang="en-US" sz="800" b="0" i="1" dirty="0" smtClean="0"/>
          </a:p>
          <a:p>
            <a:pPr lvl="1">
              <a:spcBef>
                <a:spcPts val="0"/>
              </a:spcBef>
              <a:spcAft>
                <a:spcPts val="1200"/>
              </a:spcAft>
            </a:pPr>
            <a:r>
              <a:rPr lang="en-US" sz="2600" dirty="0" smtClean="0"/>
              <a:t>All expenditures assigned to State Level Activities or State Leadership Activities or prorated between</a:t>
            </a:r>
          </a:p>
          <a:p>
            <a:pPr lvl="1">
              <a:spcBef>
                <a:spcPts val="0"/>
              </a:spcBef>
              <a:spcAft>
                <a:spcPts val="1200"/>
              </a:spcAft>
            </a:pPr>
            <a:r>
              <a:rPr lang="en-US" sz="2600" dirty="0" smtClean="0"/>
              <a:t>State level must be at least 60% of 70% of total</a:t>
            </a:r>
          </a:p>
          <a:p>
            <a:pPr lvl="1">
              <a:spcBef>
                <a:spcPts val="0"/>
              </a:spcBef>
              <a:spcAft>
                <a:spcPts val="1200"/>
              </a:spcAft>
            </a:pPr>
            <a:r>
              <a:rPr lang="en-US" sz="2600" dirty="0" smtClean="0"/>
              <a:t>State leadership no more than 40% or 30% of total</a:t>
            </a:r>
          </a:p>
          <a:p>
            <a:pPr lvl="1">
              <a:spcBef>
                <a:spcPts val="0"/>
              </a:spcBef>
              <a:spcAft>
                <a:spcPts val="1600"/>
              </a:spcAft>
            </a:pPr>
            <a:r>
              <a:rPr lang="en-US" sz="2600" dirty="0" smtClean="0"/>
              <a:t>Transition at least 5% of state leadership </a:t>
            </a:r>
          </a:p>
          <a:p>
            <a:pPr>
              <a:spcBef>
                <a:spcPts val="0"/>
              </a:spcBef>
              <a:spcAft>
                <a:spcPts val="1600"/>
              </a:spcAft>
            </a:pPr>
            <a:r>
              <a:rPr lang="en-US" sz="2800" dirty="0" smtClean="0"/>
              <a:t>Similar to old SF 425 </a:t>
            </a:r>
            <a:r>
              <a:rPr lang="en-US" sz="2800" dirty="0" smtClean="0"/>
              <a:t>with </a:t>
            </a:r>
            <a:r>
              <a:rPr lang="en-US" sz="2800" dirty="0" smtClean="0"/>
              <a:t>AT Act required expenditure data categories added</a:t>
            </a:r>
          </a:p>
          <a:p>
            <a:pPr>
              <a:spcBef>
                <a:spcPts val="0"/>
              </a:spcBef>
            </a:pPr>
            <a:endParaRPr lang="en-US" sz="2800" b="0" dirty="0"/>
          </a:p>
          <a:p>
            <a:pPr>
              <a:spcBef>
                <a:spcPts val="0"/>
              </a:spcBef>
            </a:pPr>
            <a:r>
              <a:rPr lang="en-US" sz="2800" b="0" dirty="0" smtClean="0"/>
              <a:t> </a:t>
            </a:r>
          </a:p>
          <a:p>
            <a:pPr>
              <a:spcBef>
                <a:spcPts val="0"/>
              </a:spcBef>
            </a:pPr>
            <a:r>
              <a:rPr lang="en-US" sz="2800" b="0" dirty="0" smtClean="0"/>
              <a:t> </a:t>
            </a:r>
            <a:endParaRPr lang="en-US" sz="2400" b="0" dirty="0" smtClean="0"/>
          </a:p>
          <a:p>
            <a:pPr>
              <a:spcBef>
                <a:spcPts val="0"/>
              </a:spcBef>
            </a:pPr>
            <a:endParaRPr lang="en-US" sz="800" b="1" dirty="0" smtClean="0"/>
          </a:p>
          <a:p>
            <a:pPr>
              <a:spcBef>
                <a:spcPts val="0"/>
              </a:spcBef>
            </a:pPr>
            <a:r>
              <a:rPr lang="en-US" sz="2800" b="0" dirty="0" smtClean="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300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05800" cy="1143000"/>
          </a:xfrm>
        </p:spPr>
        <p:txBody>
          <a:bodyPr>
            <a:noAutofit/>
          </a:bodyPr>
          <a:lstStyle/>
          <a:p>
            <a:pPr algn="ctr">
              <a:spcBef>
                <a:spcPts val="600"/>
              </a:spcBef>
              <a:spcAft>
                <a:spcPts val="1200"/>
              </a:spcAft>
            </a:pPr>
            <a:r>
              <a:rPr lang="en-US" sz="3200" b="1" cap="none" dirty="0">
                <a:solidFill>
                  <a:srgbClr val="0070C0"/>
                </a:solidFill>
                <a:latin typeface="+mn-lt"/>
              </a:rPr>
              <a:t>Screen 4:  Actual Expenditures &amp; Budgeted Allocations (required annual update)</a:t>
            </a:r>
          </a:p>
        </p:txBody>
      </p:sp>
      <p:sp>
        <p:nvSpPr>
          <p:cNvPr id="3" name="Content Placeholder 2"/>
          <p:cNvSpPr>
            <a:spLocks noGrp="1"/>
          </p:cNvSpPr>
          <p:nvPr>
            <p:ph idx="1"/>
          </p:nvPr>
        </p:nvSpPr>
        <p:spPr>
          <a:xfrm>
            <a:off x="228600" y="1581150"/>
            <a:ext cx="8610600" cy="4819650"/>
          </a:xfrm>
        </p:spPr>
        <p:txBody>
          <a:bodyPr>
            <a:noAutofit/>
          </a:bodyPr>
          <a:lstStyle/>
          <a:p>
            <a:pPr>
              <a:spcBef>
                <a:spcPts val="0"/>
              </a:spcBef>
              <a:spcAft>
                <a:spcPts val="0"/>
              </a:spcAft>
            </a:pPr>
            <a:r>
              <a:rPr lang="en-US" sz="2600" dirty="0" smtClean="0"/>
              <a:t>Report </a:t>
            </a:r>
            <a:r>
              <a:rPr lang="en-US" sz="2600" dirty="0"/>
              <a:t>Actual &amp; Planned Immediate Preceding Year Award Expenditures </a:t>
            </a:r>
            <a:r>
              <a:rPr lang="en-US" sz="2600" b="0" i="1" dirty="0" smtClean="0"/>
              <a:t>(</a:t>
            </a:r>
            <a:r>
              <a:rPr lang="en-US" sz="2600" b="0" i="1" dirty="0"/>
              <a:t>2018 State Plan: 10/16-present)</a:t>
            </a:r>
            <a:endParaRPr lang="en-US" sz="2600" b="0" i="1" dirty="0">
              <a:latin typeface="Times New Roman" panose="02020603050405020304" pitchFamily="18" charset="0"/>
              <a:ea typeface="Times New Roman" panose="02020603050405020304" pitchFamily="18" charset="0"/>
            </a:endParaRPr>
          </a:p>
          <a:p>
            <a:pPr indent="-182880">
              <a:spcBef>
                <a:spcPts val="0"/>
              </a:spcBef>
            </a:pPr>
            <a:endParaRPr lang="en-US" sz="800" b="0" i="1" dirty="0" smtClean="0"/>
          </a:p>
          <a:p>
            <a:pPr lvl="1">
              <a:spcBef>
                <a:spcPts val="0"/>
              </a:spcBef>
              <a:spcAft>
                <a:spcPts val="1200"/>
              </a:spcAft>
            </a:pPr>
            <a:r>
              <a:rPr lang="en-US" sz="2600" dirty="0" smtClean="0"/>
              <a:t>All liquidated expenditures reported in same categories as closed out award (state level, state leadership, transition) </a:t>
            </a:r>
          </a:p>
          <a:p>
            <a:pPr lvl="1">
              <a:spcBef>
                <a:spcPts val="0"/>
              </a:spcBef>
              <a:spcAft>
                <a:spcPts val="1200"/>
              </a:spcAft>
            </a:pPr>
            <a:r>
              <a:rPr lang="en-US" sz="2600" dirty="0"/>
              <a:t> </a:t>
            </a:r>
            <a:r>
              <a:rPr lang="en-US" sz="2600" dirty="0" smtClean="0"/>
              <a:t>Same reporting obligated not yet liquidated amounts</a:t>
            </a:r>
          </a:p>
          <a:p>
            <a:pPr lvl="1">
              <a:spcBef>
                <a:spcPts val="0"/>
              </a:spcBef>
              <a:spcAft>
                <a:spcPts val="1600"/>
              </a:spcAft>
            </a:pPr>
            <a:r>
              <a:rPr lang="en-US" sz="2600" dirty="0"/>
              <a:t> </a:t>
            </a:r>
            <a:r>
              <a:rPr lang="en-US" sz="2600" dirty="0" smtClean="0"/>
              <a:t>Same reporting budgeted not yet obligated amounts</a:t>
            </a:r>
          </a:p>
          <a:p>
            <a:pPr>
              <a:spcBef>
                <a:spcPts val="0"/>
              </a:spcBef>
              <a:spcAft>
                <a:spcPts val="1600"/>
              </a:spcAft>
            </a:pPr>
            <a:r>
              <a:rPr lang="en-US" sz="2800" dirty="0" smtClean="0"/>
              <a:t>Again similar to old SF </a:t>
            </a:r>
            <a:r>
              <a:rPr lang="en-US" sz="2800" dirty="0" smtClean="0"/>
              <a:t>425.  </a:t>
            </a:r>
            <a:r>
              <a:rPr lang="en-US" sz="2800" dirty="0" smtClean="0"/>
              <a:t>AT Act </a:t>
            </a:r>
            <a:r>
              <a:rPr lang="en-US" sz="2800" dirty="0" smtClean="0"/>
              <a:t>always required tracking these expenditure </a:t>
            </a:r>
            <a:r>
              <a:rPr lang="en-US" sz="2800" dirty="0" smtClean="0"/>
              <a:t>data </a:t>
            </a:r>
            <a:r>
              <a:rPr lang="en-US" sz="2800" dirty="0" smtClean="0"/>
              <a:t>categories – now will be reported</a:t>
            </a:r>
            <a:r>
              <a:rPr lang="en-US" sz="2800" dirty="0" smtClean="0"/>
              <a:t>. </a:t>
            </a:r>
          </a:p>
          <a:p>
            <a:pPr>
              <a:spcBef>
                <a:spcPts val="0"/>
              </a:spcBef>
            </a:pPr>
            <a:endParaRPr lang="en-US" sz="2800" b="0" dirty="0"/>
          </a:p>
          <a:p>
            <a:pPr>
              <a:spcBef>
                <a:spcPts val="0"/>
              </a:spcBef>
            </a:pPr>
            <a:r>
              <a:rPr lang="en-US" sz="2800" b="0" dirty="0" smtClean="0"/>
              <a:t> </a:t>
            </a:r>
          </a:p>
          <a:p>
            <a:pPr>
              <a:spcBef>
                <a:spcPts val="0"/>
              </a:spcBef>
            </a:pPr>
            <a:r>
              <a:rPr lang="en-US" sz="2800" b="0" dirty="0" smtClean="0"/>
              <a:t> </a:t>
            </a:r>
            <a:endParaRPr lang="en-US" sz="2400" b="0" dirty="0" smtClean="0"/>
          </a:p>
          <a:p>
            <a:pPr>
              <a:spcBef>
                <a:spcPts val="0"/>
              </a:spcBef>
            </a:pPr>
            <a:endParaRPr lang="en-US" sz="800" b="1" dirty="0" smtClean="0"/>
          </a:p>
          <a:p>
            <a:pPr>
              <a:spcBef>
                <a:spcPts val="0"/>
              </a:spcBef>
            </a:pPr>
            <a:r>
              <a:rPr lang="en-US" sz="2800" b="0" dirty="0" smtClean="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136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685800"/>
          </a:xfrm>
        </p:spPr>
        <p:txBody>
          <a:bodyPr>
            <a:noAutofit/>
          </a:bodyPr>
          <a:lstStyle/>
          <a:p>
            <a:pPr algn="ctr">
              <a:spcBef>
                <a:spcPts val="600"/>
              </a:spcBef>
              <a:spcAft>
                <a:spcPts val="1200"/>
              </a:spcAft>
            </a:pPr>
            <a:r>
              <a:rPr lang="en-US" sz="2800" b="1" cap="none" dirty="0">
                <a:solidFill>
                  <a:srgbClr val="0070C0"/>
                </a:solidFill>
                <a:latin typeface="+mn-lt"/>
              </a:rPr>
              <a:t>Screen </a:t>
            </a:r>
            <a:r>
              <a:rPr lang="en-US" sz="2800" b="1" cap="none" dirty="0" smtClean="0">
                <a:solidFill>
                  <a:srgbClr val="0070C0"/>
                </a:solidFill>
                <a:latin typeface="+mn-lt"/>
              </a:rPr>
              <a:t>5:  Activities Conducted </a:t>
            </a:r>
            <a:endParaRPr lang="en-US" sz="2800" b="1" cap="none" dirty="0">
              <a:solidFill>
                <a:srgbClr val="0070C0"/>
              </a:solidFill>
              <a:latin typeface="+mn-lt"/>
            </a:endParaRPr>
          </a:p>
        </p:txBody>
      </p:sp>
      <p:sp>
        <p:nvSpPr>
          <p:cNvPr id="3" name="Content Placeholder 2"/>
          <p:cNvSpPr>
            <a:spLocks noGrp="1"/>
          </p:cNvSpPr>
          <p:nvPr>
            <p:ph idx="1"/>
          </p:nvPr>
        </p:nvSpPr>
        <p:spPr>
          <a:xfrm>
            <a:off x="228600" y="1546514"/>
            <a:ext cx="8610600" cy="4819650"/>
          </a:xfrm>
        </p:spPr>
        <p:txBody>
          <a:bodyPr>
            <a:noAutofit/>
          </a:bodyPr>
          <a:lstStyle/>
          <a:p>
            <a:pPr>
              <a:spcBef>
                <a:spcPts val="0"/>
              </a:spcBef>
              <a:spcAft>
                <a:spcPts val="1200"/>
              </a:spcAft>
            </a:pPr>
            <a:r>
              <a:rPr lang="en-US" sz="2400" b="0" dirty="0" smtClean="0"/>
              <a:t>New table to identify which state level activities are conducted, who conducts them, where they are conducted and if a fee is </a:t>
            </a:r>
            <a:r>
              <a:rPr lang="en-US" sz="2400" b="0" dirty="0" smtClean="0"/>
              <a:t>charged -- </a:t>
            </a:r>
            <a:endParaRPr lang="en-US" sz="2400" b="0" dirty="0" smtClean="0"/>
          </a:p>
          <a:p>
            <a:pPr>
              <a:spcBef>
                <a:spcPts val="0"/>
              </a:spcBef>
              <a:spcAft>
                <a:spcPts val="1200"/>
              </a:spcAft>
            </a:pPr>
            <a:endParaRPr lang="en-US" sz="2400" b="0" dirty="0"/>
          </a:p>
          <a:p>
            <a:pPr>
              <a:spcBef>
                <a:spcPts val="0"/>
              </a:spcBef>
              <a:spcAft>
                <a:spcPts val="1200"/>
              </a:spcAft>
            </a:pPr>
            <a:endParaRPr lang="en-US" sz="2400" b="0" dirty="0" smtClean="0"/>
          </a:p>
          <a:p>
            <a:pPr>
              <a:spcBef>
                <a:spcPts val="0"/>
              </a:spcBef>
              <a:spcAft>
                <a:spcPts val="1200"/>
              </a:spcAft>
            </a:pPr>
            <a:endParaRPr lang="en-US" sz="2400" b="0" dirty="0"/>
          </a:p>
          <a:p>
            <a:pPr>
              <a:spcBef>
                <a:spcPts val="0"/>
              </a:spcBef>
              <a:spcAft>
                <a:spcPts val="1200"/>
              </a:spcAft>
            </a:pPr>
            <a:endParaRPr lang="en-US" sz="2400" b="0" dirty="0" smtClean="0"/>
          </a:p>
          <a:p>
            <a:pPr>
              <a:spcBef>
                <a:spcPts val="0"/>
              </a:spcBef>
              <a:spcAft>
                <a:spcPts val="1200"/>
              </a:spcAft>
            </a:pPr>
            <a:endParaRPr lang="en-US" sz="2400" b="0" dirty="0"/>
          </a:p>
          <a:p>
            <a:pPr>
              <a:spcBef>
                <a:spcPts val="0"/>
              </a:spcBef>
              <a:spcAft>
                <a:spcPts val="1200"/>
              </a:spcAft>
            </a:pPr>
            <a:endParaRPr lang="en-US" sz="2400" b="0" dirty="0"/>
          </a:p>
          <a:p>
            <a:pPr>
              <a:spcBef>
                <a:spcPts val="0"/>
              </a:spcBef>
              <a:spcAft>
                <a:spcPts val="1200"/>
              </a:spcAft>
            </a:pPr>
            <a:r>
              <a:rPr lang="en-US" sz="2400" b="0" dirty="0" smtClean="0"/>
              <a:t>Combines multiple duplicative sections from old State Plan</a:t>
            </a:r>
          </a:p>
          <a:p>
            <a:pPr>
              <a:spcBef>
                <a:spcPts val="0"/>
              </a:spcBef>
            </a:pPr>
            <a:endParaRPr lang="en-US" sz="2800" b="0" dirty="0"/>
          </a:p>
          <a:p>
            <a:pPr>
              <a:spcBef>
                <a:spcPts val="0"/>
              </a:spcBef>
            </a:pPr>
            <a:r>
              <a:rPr lang="en-US" sz="2800" b="0" dirty="0" smtClean="0"/>
              <a:t> </a:t>
            </a:r>
          </a:p>
          <a:p>
            <a:pPr>
              <a:spcBef>
                <a:spcPts val="0"/>
              </a:spcBef>
            </a:pPr>
            <a:r>
              <a:rPr lang="en-US" sz="2800" b="0" dirty="0" smtClean="0"/>
              <a:t> </a:t>
            </a:r>
            <a:endParaRPr lang="en-US" sz="2400" b="0" dirty="0" smtClean="0"/>
          </a:p>
          <a:p>
            <a:pPr>
              <a:spcBef>
                <a:spcPts val="0"/>
              </a:spcBef>
            </a:pPr>
            <a:endParaRPr lang="en-US" sz="800" b="1" dirty="0" smtClean="0"/>
          </a:p>
          <a:p>
            <a:pPr>
              <a:spcBef>
                <a:spcPts val="0"/>
              </a:spcBef>
            </a:pPr>
            <a:r>
              <a:rPr lang="en-US" sz="2800" b="0" dirty="0" smtClean="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2761886934"/>
              </p:ext>
            </p:extLst>
          </p:nvPr>
        </p:nvGraphicFramePr>
        <p:xfrm>
          <a:off x="381000" y="3002121"/>
          <a:ext cx="8305800" cy="2517090"/>
        </p:xfrm>
        <a:graphic>
          <a:graphicData uri="http://schemas.openxmlformats.org/drawingml/2006/table">
            <a:tbl>
              <a:tblPr firstRow="1" firstCol="1" lastRow="1" lastCol="1" bandRow="1" bandCol="1">
                <a:tableStyleId>{5C22544A-7EE6-4342-B048-85BDC9FD1C3A}</a:tableStyleId>
              </a:tblPr>
              <a:tblGrid>
                <a:gridCol w="2116103"/>
                <a:gridCol w="1167835"/>
                <a:gridCol w="583918"/>
                <a:gridCol w="583918"/>
                <a:gridCol w="778027"/>
                <a:gridCol w="822576"/>
                <a:gridCol w="822576"/>
                <a:gridCol w="523458"/>
                <a:gridCol w="907389"/>
              </a:tblGrid>
              <a:tr h="161266">
                <a:tc rowSpan="2">
                  <a:txBody>
                    <a:bodyPr/>
                    <a:lstStyle/>
                    <a:p>
                      <a:pPr marL="0" marR="0" algn="ctr">
                        <a:spcBef>
                          <a:spcPts val="0"/>
                        </a:spcBef>
                        <a:spcAft>
                          <a:spcPts val="0"/>
                        </a:spcAft>
                      </a:pPr>
                      <a:r>
                        <a:rPr lang="en-US" sz="1200" dirty="0">
                          <a:solidFill>
                            <a:schemeClr val="tx1"/>
                          </a:solidFill>
                          <a:effectLst/>
                        </a:rPr>
                        <a:t>AT Act State Level Activities</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200" dirty="0">
                          <a:solidFill>
                            <a:schemeClr val="tx1"/>
                          </a:solidFill>
                          <a:effectLst/>
                        </a:rPr>
                        <a:t>Activity Conducted?</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spcBef>
                          <a:spcPts val="0"/>
                        </a:spcBef>
                        <a:spcAft>
                          <a:spcPts val="0"/>
                        </a:spcAft>
                      </a:pPr>
                      <a:r>
                        <a:rPr lang="en-US" sz="1200">
                          <a:solidFill>
                            <a:schemeClr val="tx1"/>
                          </a:solidFill>
                          <a:effectLst/>
                        </a:rPr>
                        <a:t>Who conducts?</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dirty="0">
                          <a:solidFill>
                            <a:schemeClr val="tx1"/>
                          </a:solidFill>
                          <a:effectLst/>
                        </a:rPr>
                        <a:t>Where conducted?</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200">
                          <a:solidFill>
                            <a:schemeClr val="tx1"/>
                          </a:solidFill>
                          <a:effectLst/>
                        </a:rPr>
                        <a:t>Fee Charged</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53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200" dirty="0">
                          <a:solidFill>
                            <a:schemeClr val="tx1"/>
                          </a:solidFill>
                          <a:effectLst/>
                        </a:rPr>
                        <a:t>State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rPr>
                        <a:t>Other</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Both</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Central</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Regional</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rPr>
                        <a:t>Both</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r>
              <a:tr h="352279">
                <a:tc>
                  <a:txBody>
                    <a:bodyPr/>
                    <a:lstStyle/>
                    <a:p>
                      <a:pPr marL="0" marR="0">
                        <a:spcBef>
                          <a:spcPts val="0"/>
                        </a:spcBef>
                        <a:spcAft>
                          <a:spcPts val="0"/>
                        </a:spcAft>
                      </a:pPr>
                      <a:r>
                        <a:rPr lang="en-US" sz="1200">
                          <a:solidFill>
                            <a:schemeClr val="tx1"/>
                          </a:solidFill>
                          <a:effectLst/>
                        </a:rPr>
                        <a:t>State Financing-Financial Loan</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Yes/No</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845">
                <a:tc>
                  <a:txBody>
                    <a:bodyPr/>
                    <a:lstStyle/>
                    <a:p>
                      <a:pPr marL="0" marR="0">
                        <a:spcBef>
                          <a:spcPts val="0"/>
                        </a:spcBef>
                        <a:spcAft>
                          <a:spcPts val="0"/>
                        </a:spcAft>
                      </a:pPr>
                      <a:r>
                        <a:rPr lang="en-US" sz="1200">
                          <a:solidFill>
                            <a:schemeClr val="tx1"/>
                          </a:solidFill>
                          <a:effectLst/>
                        </a:rPr>
                        <a:t>State Financing-Other that Directly Provides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Yes/No</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highlight>
                            <a:srgbClr val="FFFF00"/>
                          </a:highligh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highlight>
                            <a:srgbClr val="FFFF00"/>
                          </a:highligh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highlight>
                            <a:srgbClr val="FFFF00"/>
                          </a:highligh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845">
                <a:tc>
                  <a:txBody>
                    <a:bodyPr/>
                    <a:lstStyle/>
                    <a:p>
                      <a:pPr marL="0" marR="0">
                        <a:spcBef>
                          <a:spcPts val="0"/>
                        </a:spcBef>
                        <a:spcAft>
                          <a:spcPts val="0"/>
                        </a:spcAft>
                      </a:pPr>
                      <a:r>
                        <a:rPr lang="en-US" sz="1200">
                          <a:solidFill>
                            <a:schemeClr val="tx1"/>
                          </a:solidFill>
                          <a:effectLst/>
                        </a:rPr>
                        <a:t>State Financing-Other that Creates Savings for AT</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Yes/No</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highlight>
                            <a:srgbClr val="FFFF00"/>
                          </a:highligh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highlight>
                            <a:srgbClr val="FFFF00"/>
                          </a:highligh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highlight>
                            <a:srgbClr val="FFFF00"/>
                          </a:highligh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highlight>
                            <a:srgbClr val="FFFF00"/>
                          </a:highligh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1424">
                <a:tc>
                  <a:txBody>
                    <a:bodyPr/>
                    <a:lstStyle/>
                    <a:p>
                      <a:pPr marL="0" marR="0">
                        <a:spcBef>
                          <a:spcPts val="0"/>
                        </a:spcBef>
                        <a:spcAft>
                          <a:spcPts val="0"/>
                        </a:spcAft>
                      </a:pPr>
                      <a:r>
                        <a:rPr lang="en-US" sz="1200">
                          <a:solidFill>
                            <a:schemeClr val="tx1"/>
                          </a:solidFill>
                          <a:effectLst/>
                        </a:rPr>
                        <a:t>Reuse-Device Exchange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Yes/No</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845">
                <a:tc>
                  <a:txBody>
                    <a:bodyPr/>
                    <a:lstStyle/>
                    <a:p>
                      <a:pPr marL="0" marR="0">
                        <a:spcBef>
                          <a:spcPts val="0"/>
                        </a:spcBef>
                        <a:spcAft>
                          <a:spcPts val="0"/>
                        </a:spcAft>
                      </a:pPr>
                      <a:r>
                        <a:rPr lang="en-US" sz="1200">
                          <a:solidFill>
                            <a:schemeClr val="tx1"/>
                          </a:solidFill>
                          <a:effectLst/>
                        </a:rPr>
                        <a:t>Reuse-Device Open Ended Loan or Reassignment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Yes/No</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1424">
                <a:tc>
                  <a:txBody>
                    <a:bodyPr/>
                    <a:lstStyle/>
                    <a:p>
                      <a:pPr marL="0" marR="0">
                        <a:spcBef>
                          <a:spcPts val="0"/>
                        </a:spcBef>
                        <a:spcAft>
                          <a:spcPts val="0"/>
                        </a:spcAft>
                      </a:pPr>
                      <a:r>
                        <a:rPr lang="en-US" sz="1200">
                          <a:solidFill>
                            <a:schemeClr val="tx1"/>
                          </a:solidFill>
                          <a:effectLst/>
                        </a:rPr>
                        <a:t>Device short-term loan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Yes/No</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1424">
                <a:tc>
                  <a:txBody>
                    <a:bodyPr/>
                    <a:lstStyle/>
                    <a:p>
                      <a:pPr marL="0" marR="0">
                        <a:spcBef>
                          <a:spcPts val="0"/>
                        </a:spcBef>
                        <a:spcAft>
                          <a:spcPts val="0"/>
                        </a:spcAft>
                      </a:pPr>
                      <a:r>
                        <a:rPr lang="en-US" sz="1200" dirty="0">
                          <a:solidFill>
                            <a:schemeClr val="tx1"/>
                          </a:solidFill>
                          <a:effectLst/>
                        </a:rPr>
                        <a:t>Device demonstration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a:solidFill>
                            <a:schemeClr val="tx1"/>
                          </a:solidFill>
                          <a:effectLst/>
                        </a:rPr>
                        <a:t>Yes/No</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031069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6636</TotalTime>
  <Words>1356</Words>
  <Application>Microsoft Office PowerPoint</Application>
  <PresentationFormat>On-screen Show (4:3)</PresentationFormat>
  <Paragraphs>295</Paragraphs>
  <Slides>22</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Black</vt:lpstr>
      <vt:lpstr>Calibri</vt:lpstr>
      <vt:lpstr>Cambria Math</vt:lpstr>
      <vt:lpstr>Candara</vt:lpstr>
      <vt:lpstr>Times New Roman</vt:lpstr>
      <vt:lpstr>Wingdings</vt:lpstr>
      <vt:lpstr>Essential</vt:lpstr>
      <vt:lpstr>State Plan Update (FY18-20)  Revised Annual Progress Report -APR (FY17-19)</vt:lpstr>
      <vt:lpstr> State Plan Comprehensive Revision </vt:lpstr>
      <vt:lpstr> Screen 1:  Identification &amp; Description of Lead Agency and Implementing Entity</vt:lpstr>
      <vt:lpstr> Screen 2:  Change in Lead Agency or  Implementing Entity</vt:lpstr>
      <vt:lpstr> Screen 2:  Change in Lead Agency or  Implementing Entity (cont.) </vt:lpstr>
      <vt:lpstr> Screen 3:  Advisory Council </vt:lpstr>
      <vt:lpstr>Screen 4:  Actual Expenditures &amp; Budgeted Allocations (required annual update)</vt:lpstr>
      <vt:lpstr>Screen 4:  Actual Expenditures &amp; Budgeted Allocations (required annual update)</vt:lpstr>
      <vt:lpstr>Screen 5:  Activities Conducted </vt:lpstr>
      <vt:lpstr>Screen 5:  Activities Conducted (cont.) </vt:lpstr>
      <vt:lpstr> Multiple Activity Item:  Conduct with Written Agreement/Financial Support</vt:lpstr>
      <vt:lpstr> Screen 6:  Financial Loan Program </vt:lpstr>
      <vt:lpstr> Screen 7:  Other SFA Directly Provide AT </vt:lpstr>
      <vt:lpstr> Screen 8:  Other SFA Creates AT Savings </vt:lpstr>
      <vt:lpstr> Screen 9:  Device Exchange Screen 10: Device Refurbish –  Reassignment &amp; Open-ended Loan </vt:lpstr>
      <vt:lpstr> Screen 11:  Device Short-term Loan Screen 12: Device Demonstration </vt:lpstr>
      <vt:lpstr> Screen 13:  Training Screen 14: Technical Assistance</vt:lpstr>
      <vt:lpstr> Screen 15:  Public Awareness Screen 16: Information &amp; Assistance Screen 17: Assurances </vt:lpstr>
      <vt:lpstr>Updates to next APR   (FY2017-2019) </vt:lpstr>
      <vt:lpstr>Updates to next APR   (cont.)  </vt:lpstr>
      <vt:lpstr>Next Steps </vt:lpstr>
      <vt:lpstr>Questions/Contact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CATADA</dc:title>
  <dc:creator>Diane</dc:creator>
  <cp:lastModifiedBy>Diane</cp:lastModifiedBy>
  <cp:revision>853</cp:revision>
  <cp:lastPrinted>2013-05-03T23:57:45Z</cp:lastPrinted>
  <dcterms:created xsi:type="dcterms:W3CDTF">2007-03-20T04:14:46Z</dcterms:created>
  <dcterms:modified xsi:type="dcterms:W3CDTF">2017-02-21T15:43:55Z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