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56" r:id="rId3"/>
    <p:sldId id="257" r:id="rId4"/>
    <p:sldId id="260" r:id="rId5"/>
    <p:sldId id="261" r:id="rId6"/>
    <p:sldId id="264" r:id="rId7"/>
    <p:sldId id="262" r:id="rId8"/>
    <p:sldId id="263" r:id="rId9"/>
    <p:sldId id="266"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59" y="38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95E17-EC06-48A0-8F56-D51155B86C1E}" type="datetimeFigureOut">
              <a:rPr lang="en-US" smtClean="0"/>
              <a:t>4/5/2017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7FDA9-77BE-4CAE-832F-8081030A3EB4}" type="slidenum">
              <a:rPr lang="en-US" smtClean="0"/>
              <a:t>‹#›</a:t>
            </a:fld>
            <a:endParaRPr lang="en-US"/>
          </a:p>
        </p:txBody>
      </p:sp>
    </p:spTree>
    <p:extLst>
      <p:ext uri="{BB962C8B-B14F-4D97-AF65-F5344CB8AC3E}">
        <p14:creationId xmlns:p14="http://schemas.microsoft.com/office/powerpoint/2010/main" val="251918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87DD5-E6D6-4996-B74F-B45C9CF51B1D}" type="slidenum">
              <a:rPr lang="en-US" smtClean="0"/>
              <a:t>6</a:t>
            </a:fld>
            <a:endParaRPr lang="en-US"/>
          </a:p>
        </p:txBody>
      </p:sp>
    </p:spTree>
    <p:extLst>
      <p:ext uri="{BB962C8B-B14F-4D97-AF65-F5344CB8AC3E}">
        <p14:creationId xmlns:p14="http://schemas.microsoft.com/office/powerpoint/2010/main" val="163037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3200400"/>
            <a:ext cx="10058400" cy="1524000"/>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100">
                <a:solidFill>
                  <a:srgbClr val="28629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pPr/>
              <a:t>4/5/2017</a:t>
            </a:fld>
            <a:endParaRPr lang="en-US"/>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6560951-A75D-400A-806A-61982FF3643B}" type="slidenum">
              <a:rPr lang="en-US" smtClean="0"/>
              <a:pPr/>
              <a:t>‹#›</a:t>
            </a:fld>
            <a:endParaRPr lang="en-US"/>
          </a:p>
        </p:txBody>
      </p:sp>
    </p:spTree>
    <p:extLst>
      <p:ext uri="{BB962C8B-B14F-4D97-AF65-F5344CB8AC3E}">
        <p14:creationId xmlns:p14="http://schemas.microsoft.com/office/powerpoint/2010/main" val="1609810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Sol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600" y="1524000"/>
            <a:ext cx="11988800" cy="3767328"/>
          </a:xfrm>
        </p:spPr>
        <p:txBody>
          <a:bodyPr/>
          <a:lstStyle>
            <a:lvl1pPr marL="0" indent="0" algn="ctr">
              <a:buNone/>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p:txBody>
      </p:sp>
      <p:sp>
        <p:nvSpPr>
          <p:cNvPr id="5" name="Date Placeholder 4"/>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pPr/>
              <a:t>4/5/2017</a:t>
            </a:fld>
            <a:endParaRPr lang="en-US"/>
          </a:p>
        </p:txBody>
      </p:sp>
      <p:sp>
        <p:nvSpPr>
          <p:cNvPr id="6" name="Footer Placeholder 5"/>
          <p:cNvSpPr>
            <a:spLocks noGrp="1"/>
          </p:cNvSpPr>
          <p:nvPr>
            <p:ph type="ftr" sz="quarter" idx="11"/>
          </p:nvPr>
        </p:nvSpPr>
        <p:spPr>
          <a:xfrm>
            <a:off x="1015999" y="6208779"/>
            <a:ext cx="649849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6560951-A75D-400A-806A-61982FF3643B}" type="slidenum">
              <a:rPr lang="en-US" smtClean="0"/>
              <a:pPr/>
              <a:t>‹#›</a:t>
            </a:fld>
            <a:endParaRPr lang="en-US"/>
          </a:p>
        </p:txBody>
      </p:sp>
      <p:sp>
        <p:nvSpPr>
          <p:cNvPr id="2" name="Title 1"/>
          <p:cNvSpPr>
            <a:spLocks noGrp="1"/>
          </p:cNvSpPr>
          <p:nvPr>
            <p:ph type="title"/>
          </p:nvPr>
        </p:nvSpPr>
        <p:spPr>
          <a:xfrm>
            <a:off x="0" y="381000"/>
            <a:ext cx="12192000" cy="1066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658793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767449"/>
            <a:ext cx="10871200" cy="95941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3200" y="2057400"/>
            <a:ext cx="11785600" cy="3886200"/>
          </a:xfrm>
        </p:spPr>
        <p:txBody>
          <a:bodyPr anchor="t" anchorCtr="0"/>
          <a:lstStyle>
            <a:lvl1pPr>
              <a:defRPr>
                <a:solidFill>
                  <a:srgbClr val="28629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pPr/>
              <a:t>4/5/2017</a:t>
            </a:fld>
            <a:endParaRPr lang="en-US"/>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6560951-A75D-400A-806A-61982FF3643B}" type="slidenum">
              <a:rPr lang="en-US" smtClean="0"/>
              <a:pPr/>
              <a:t>‹#›</a:t>
            </a:fld>
            <a:endParaRPr lang="en-US"/>
          </a:p>
        </p:txBody>
      </p:sp>
    </p:spTree>
    <p:extLst>
      <p:ext uri="{BB962C8B-B14F-4D97-AF65-F5344CB8AC3E}">
        <p14:creationId xmlns:p14="http://schemas.microsoft.com/office/powerpoint/2010/main" val="1986256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image, attribution">
    <p:spTree>
      <p:nvGrpSpPr>
        <p:cNvPr id="1" name=""/>
        <p:cNvGrpSpPr/>
        <p:nvPr/>
      </p:nvGrpSpPr>
      <p:grpSpPr>
        <a:xfrm>
          <a:off x="0" y="0"/>
          <a:ext cx="0" cy="0"/>
          <a:chOff x="0" y="0"/>
          <a:chExt cx="0" cy="0"/>
        </a:xfrm>
      </p:grpSpPr>
      <p:sp>
        <p:nvSpPr>
          <p:cNvPr id="9" name="Title 1"/>
          <p:cNvSpPr>
            <a:spLocks noGrp="1"/>
          </p:cNvSpPr>
          <p:nvPr>
            <p:ph type="title"/>
          </p:nvPr>
        </p:nvSpPr>
        <p:spPr>
          <a:xfrm>
            <a:off x="203200" y="767449"/>
            <a:ext cx="10871200" cy="95941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3200" y="2057400"/>
            <a:ext cx="11785600" cy="3733800"/>
          </a:xfrm>
        </p:spPr>
        <p:txBody>
          <a:bodyPr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3657600" y="5791200"/>
            <a:ext cx="4876800" cy="304800"/>
          </a:xfrm>
        </p:spPr>
        <p:txBody>
          <a:bodyPr/>
          <a:lstStyle>
            <a:lvl1pPr marL="0" indent="0" algn="ctr">
              <a:buNone/>
              <a:defRPr sz="750"/>
            </a:lvl1pPr>
            <a:lvl2pPr marL="240030" indent="0">
              <a:buNone/>
              <a:defRPr/>
            </a:lvl2pPr>
          </a:lstStyle>
          <a:p>
            <a:pPr lvl="0"/>
            <a:r>
              <a:rPr lang="en-US" dirty="0" smtClean="0"/>
              <a:t>Click to edit Master text </a:t>
            </a:r>
            <a:r>
              <a:rPr lang="en-US" dirty="0" err="1" smtClean="0"/>
              <a:t>stylesl</a:t>
            </a:r>
            <a:endParaRPr lang="en-US" dirty="0"/>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pPr/>
              <a:t>4/5/2017</a:t>
            </a:fld>
            <a:endParaRPr lang="en-US"/>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6560951-A75D-400A-806A-61982FF3643B}" type="slidenum">
              <a:rPr lang="en-US" smtClean="0"/>
              <a:pPr/>
              <a:t>‹#›</a:t>
            </a:fld>
            <a:endParaRPr lang="en-US"/>
          </a:p>
        </p:txBody>
      </p:sp>
    </p:spTree>
    <p:extLst>
      <p:ext uri="{BB962C8B-B14F-4D97-AF65-F5344CB8AC3E}">
        <p14:creationId xmlns:p14="http://schemas.microsoft.com/office/powerpoint/2010/main" val="15418197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hree Content">
    <p:spTree>
      <p:nvGrpSpPr>
        <p:cNvPr id="1" name=""/>
        <p:cNvGrpSpPr/>
        <p:nvPr/>
      </p:nvGrpSpPr>
      <p:grpSpPr>
        <a:xfrm>
          <a:off x="0" y="0"/>
          <a:ext cx="0" cy="0"/>
          <a:chOff x="0" y="0"/>
          <a:chExt cx="0" cy="0"/>
        </a:xfrm>
      </p:grpSpPr>
      <p:sp>
        <p:nvSpPr>
          <p:cNvPr id="9" name="Title 1"/>
          <p:cNvSpPr>
            <a:spLocks noGrp="1"/>
          </p:cNvSpPr>
          <p:nvPr>
            <p:ph type="title"/>
          </p:nvPr>
        </p:nvSpPr>
        <p:spPr>
          <a:xfrm>
            <a:off x="203200" y="767449"/>
            <a:ext cx="10871200" cy="95941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3200" y="1766460"/>
            <a:ext cx="11785600" cy="2057400"/>
          </a:xfrm>
        </p:spPr>
        <p:txBody>
          <a:bodyPr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203200" y="3934695"/>
            <a:ext cx="5791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7600" y="3934695"/>
            <a:ext cx="5791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pPr/>
              <a:t>4/5/2017</a:t>
            </a:fld>
            <a:endParaRPr lang="en-US"/>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6560951-A75D-400A-806A-61982FF3643B}" type="slidenum">
              <a:rPr lang="en-US" smtClean="0"/>
              <a:pPr/>
              <a:t>‹#›</a:t>
            </a:fld>
            <a:endParaRPr lang="en-US"/>
          </a:p>
        </p:txBody>
      </p:sp>
    </p:spTree>
    <p:extLst>
      <p:ext uri="{BB962C8B-B14F-4D97-AF65-F5344CB8AC3E}">
        <p14:creationId xmlns:p14="http://schemas.microsoft.com/office/powerpoint/2010/main" val="414865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3276600"/>
            <a:ext cx="10058400" cy="1676400"/>
          </a:xfrm>
        </p:spPr>
        <p:txBody>
          <a:bodyPr anchor="b" anchorCtr="0"/>
          <a:lstStyle>
            <a:lvl1pPr algn="l">
              <a:defRPr sz="405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5105400"/>
            <a:ext cx="9144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pPr/>
              <a:t>4/5/2017</a:t>
            </a:fld>
            <a:endParaRPr lang="en-US"/>
          </a:p>
        </p:txBody>
      </p:sp>
      <p:sp>
        <p:nvSpPr>
          <p:cNvPr id="5" name="Footer Placeholder 4"/>
          <p:cNvSpPr>
            <a:spLocks noGrp="1"/>
          </p:cNvSpPr>
          <p:nvPr>
            <p:ph type="ftr" sz="quarter" idx="11"/>
          </p:nvPr>
        </p:nvSpPr>
        <p:spPr>
          <a:xfrm>
            <a:off x="1015999" y="6208779"/>
            <a:ext cx="649849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6560951-A75D-400A-806A-61982FF3643B}" type="slidenum">
              <a:rPr lang="en-US" smtClean="0"/>
              <a:pPr/>
              <a:t>‹#›</a:t>
            </a:fld>
            <a:endParaRPr lang="en-US"/>
          </a:p>
        </p:txBody>
      </p:sp>
      <p:sp>
        <p:nvSpPr>
          <p:cNvPr id="8" name="Rectangle 7"/>
          <p:cNvSpPr/>
          <p:nvPr/>
        </p:nvSpPr>
        <p:spPr>
          <a:xfrm>
            <a:off x="1036320" y="5029200"/>
            <a:ext cx="10058400" cy="27432"/>
          </a:xfrm>
          <a:prstGeom prst="rect">
            <a:avLst/>
          </a:prstGeom>
          <a:solidFill>
            <a:srgbClr val="065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5931415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pPr/>
              <a:t>4/5/2017</a:t>
            </a:fld>
            <a:endParaRPr lang="en-US"/>
          </a:p>
        </p:txBody>
      </p:sp>
      <p:sp>
        <p:nvSpPr>
          <p:cNvPr id="6" name="Footer Placeholder 5"/>
          <p:cNvSpPr>
            <a:spLocks noGrp="1"/>
          </p:cNvSpPr>
          <p:nvPr>
            <p:ph type="ftr" sz="quarter" idx="11"/>
          </p:nvPr>
        </p:nvSpPr>
        <p:spPr>
          <a:xfrm>
            <a:off x="1015999" y="6208779"/>
            <a:ext cx="649849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6560951-A75D-400A-806A-61982FF3643B}" type="slidenum">
              <a:rPr lang="en-US" smtClean="0"/>
              <a:pPr/>
              <a:t>‹#›</a:t>
            </a:fld>
            <a:endParaRPr lang="en-US"/>
          </a:p>
        </p:txBody>
      </p:sp>
    </p:spTree>
    <p:extLst>
      <p:ext uri="{BB962C8B-B14F-4D97-AF65-F5344CB8AC3E}">
        <p14:creationId xmlns:p14="http://schemas.microsoft.com/office/powerpoint/2010/main" val="33041084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pPr/>
              <a:t>4/5/2017</a:t>
            </a:fld>
            <a:endParaRPr lang="en-US"/>
          </a:p>
        </p:txBody>
      </p:sp>
      <p:sp>
        <p:nvSpPr>
          <p:cNvPr id="8" name="Footer Placeholder 7"/>
          <p:cNvSpPr>
            <a:spLocks noGrp="1"/>
          </p:cNvSpPr>
          <p:nvPr>
            <p:ph type="ftr" sz="quarter" idx="11"/>
          </p:nvPr>
        </p:nvSpPr>
        <p:spPr>
          <a:xfrm>
            <a:off x="1015999" y="6208779"/>
            <a:ext cx="6498492"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6560951-A75D-400A-806A-61982FF3643B}" type="slidenum">
              <a:rPr lang="en-US" smtClean="0"/>
              <a:pPr/>
              <a:t>‹#›</a:t>
            </a:fld>
            <a:endParaRPr lang="en-US"/>
          </a:p>
        </p:txBody>
      </p:sp>
      <p:cxnSp>
        <p:nvCxnSpPr>
          <p:cNvPr id="11" name="Straight Connector 10"/>
          <p:cNvCxnSpPr/>
          <p:nvPr/>
        </p:nvCxnSpPr>
        <p:spPr>
          <a:xfrm>
            <a:off x="1011936" y="1249362"/>
            <a:ext cx="4876800" cy="1588"/>
          </a:xfrm>
          <a:prstGeom prst="line">
            <a:avLst/>
          </a:prstGeom>
          <a:ln>
            <a:solidFill>
              <a:srgbClr val="065E9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a:ln>
            <a:solidFill>
              <a:srgbClr val="065E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0047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4050" b="0"/>
            </a:lvl1pPr>
          </a:lstStyle>
          <a:p>
            <a:r>
              <a:rPr lang="en-US" smtClean="0"/>
              <a:t>Click to edit Master title style</a:t>
            </a:r>
            <a:endParaRPr lang="en-US" dirty="0"/>
          </a:p>
        </p:txBody>
      </p:sp>
      <p:sp>
        <p:nvSpPr>
          <p:cNvPr id="3" name="Picture Placeholder 2"/>
          <p:cNvSpPr>
            <a:spLocks noGrp="1"/>
          </p:cNvSpPr>
          <p:nvPr>
            <p:ph type="pic" idx="1"/>
          </p:nvPr>
        </p:nvSpPr>
        <p:spPr>
          <a:xfrm>
            <a:off x="1246539" y="682559"/>
            <a:ext cx="9714807" cy="2786062"/>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175421" y="3505200"/>
            <a:ext cx="98552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8331200" y="6208779"/>
            <a:ext cx="2844800" cy="365125"/>
          </a:xfrm>
          <a:prstGeom prst="rect">
            <a:avLst/>
          </a:prstGeom>
        </p:spPr>
        <p:txBody>
          <a:bodyPr/>
          <a:lstStyle/>
          <a:p>
            <a:fld id="{2C1C807A-0998-475D-9D1B-A539C0BB057A}" type="datetimeFigureOut">
              <a:rPr lang="en-US" smtClean="0"/>
              <a:pPr/>
              <a:t>4/5/2017</a:t>
            </a:fld>
            <a:endParaRPr lang="en-US"/>
          </a:p>
        </p:txBody>
      </p:sp>
      <p:sp>
        <p:nvSpPr>
          <p:cNvPr id="6" name="Footer Placeholder 5"/>
          <p:cNvSpPr>
            <a:spLocks noGrp="1"/>
          </p:cNvSpPr>
          <p:nvPr>
            <p:ph type="ftr" sz="quarter" idx="11"/>
          </p:nvPr>
        </p:nvSpPr>
        <p:spPr>
          <a:xfrm>
            <a:off x="1015999" y="6208779"/>
            <a:ext cx="649849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6560951-A75D-400A-806A-61982FF3643B}" type="slidenum">
              <a:rPr lang="en-US" smtClean="0"/>
              <a:pPr/>
              <a:t>‹#›</a:t>
            </a:fld>
            <a:endParaRPr lang="en-US"/>
          </a:p>
        </p:txBody>
      </p:sp>
    </p:spTree>
    <p:extLst>
      <p:ext uri="{BB962C8B-B14F-4D97-AF65-F5344CB8AC3E}">
        <p14:creationId xmlns:p14="http://schemas.microsoft.com/office/powerpoint/2010/main" val="16201038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6560951-A75D-400A-806A-61982FF3643B}" type="slidenum">
              <a:rPr lang="en-US" smtClean="0"/>
              <a:pPr/>
              <a:t>‹#›</a:t>
            </a:fld>
            <a:endParaRPr lang="en-US"/>
          </a:p>
        </p:txBody>
      </p:sp>
      <p:sp>
        <p:nvSpPr>
          <p:cNvPr id="4" name="Footer Placeholder 3"/>
          <p:cNvSpPr>
            <a:spLocks noGrp="1"/>
          </p:cNvSpPr>
          <p:nvPr>
            <p:ph type="ftr" sz="quarter" idx="11"/>
          </p:nvPr>
        </p:nvSpPr>
        <p:spPr>
          <a:xfrm>
            <a:off x="1015999" y="6208779"/>
            <a:ext cx="6498492" cy="365125"/>
          </a:xfrm>
          <a:prstGeom prst="rect">
            <a:avLst/>
          </a:prstGeom>
        </p:spPr>
        <p:txBody>
          <a:bodyPr/>
          <a:lstStyle/>
          <a:p>
            <a:endParaRPr lang="en-US"/>
          </a:p>
        </p:txBody>
      </p:sp>
      <p:sp>
        <p:nvSpPr>
          <p:cNvPr id="5" name="Date Placeholder 4"/>
          <p:cNvSpPr>
            <a:spLocks noGrp="1"/>
          </p:cNvSpPr>
          <p:nvPr>
            <p:ph type="dt" sz="half" idx="12"/>
          </p:nvPr>
        </p:nvSpPr>
        <p:spPr>
          <a:xfrm>
            <a:off x="8331200" y="6208779"/>
            <a:ext cx="2844800" cy="365125"/>
          </a:xfrm>
          <a:prstGeom prst="rect">
            <a:avLst/>
          </a:prstGeom>
        </p:spPr>
        <p:txBody>
          <a:bodyPr/>
          <a:lstStyle/>
          <a:p>
            <a:fld id="{2C1C807A-0998-475D-9D1B-A539C0BB057A}" type="datetimeFigureOut">
              <a:rPr lang="en-US" smtClean="0"/>
              <a:pPr/>
              <a:t>4/5/2017</a:t>
            </a:fld>
            <a:endParaRPr lang="en-US"/>
          </a:p>
        </p:txBody>
      </p:sp>
    </p:spTree>
    <p:extLst>
      <p:ext uri="{BB962C8B-B14F-4D97-AF65-F5344CB8AC3E}">
        <p14:creationId xmlns:p14="http://schemas.microsoft.com/office/powerpoint/2010/main" val="27118249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160000" y="5687571"/>
            <a:ext cx="1016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96560951-A75D-400A-806A-61982FF3643B}" type="slidenum">
              <a:rPr lang="en-US" smtClean="0"/>
              <a:pPr/>
              <a:t>‹#›</a:t>
            </a:fld>
            <a:endParaRPr lang="en-US"/>
          </a:p>
        </p:txBody>
      </p:sp>
      <p:pic>
        <p:nvPicPr>
          <p:cNvPr id="10" name="Picture 9" descr="ATAP 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81509" y="54304"/>
            <a:ext cx="1830160" cy="453442"/>
          </a:xfrm>
          <a:prstGeom prst="rect">
            <a:avLst/>
          </a:prstGeom>
        </p:spPr>
      </p:pic>
      <p:pic>
        <p:nvPicPr>
          <p:cNvPr id="4" name="Picture 3" descr="AT3 Center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65" y="54304"/>
            <a:ext cx="1201964" cy="673100"/>
          </a:xfrm>
          <a:prstGeom prst="rect">
            <a:avLst/>
          </a:prstGeom>
        </p:spPr>
      </p:pic>
    </p:spTree>
    <p:extLst>
      <p:ext uri="{BB962C8B-B14F-4D97-AF65-F5344CB8AC3E}">
        <p14:creationId xmlns:p14="http://schemas.microsoft.com/office/powerpoint/2010/main" val="1344285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65" r:id="rId5"/>
    <p:sldLayoutId id="2147483667" r:id="rId6"/>
    <p:sldLayoutId id="2147483668" r:id="rId7"/>
    <p:sldLayoutId id="2147483671" r:id="rId8"/>
    <p:sldLayoutId id="2147483674" r:id="rId9"/>
    <p:sldLayoutId id="2147483679" r:id="rId10"/>
  </p:sldLayoutIdLst>
  <p:timing>
    <p:tnLst>
      <p:par>
        <p:cTn id="1" dur="indefinite" restart="never" nodeType="tmRoot"/>
      </p:par>
    </p:tnLst>
  </p:timing>
  <p:txStyles>
    <p:titleStyle>
      <a:lvl1pPr algn="l" defTabSz="685800" rtl="0" eaLnBrk="1" latinLnBrk="0" hangingPunct="1">
        <a:spcBef>
          <a:spcPct val="0"/>
        </a:spcBef>
        <a:buNone/>
        <a:defRPr sz="4050" kern="1200">
          <a:solidFill>
            <a:srgbClr val="286295"/>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rgbClr val="286295"/>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One Big (Good) Thing</a:t>
            </a:r>
            <a:endParaRPr lang="en-US" dirty="0"/>
          </a:p>
        </p:txBody>
      </p:sp>
      <p:sp>
        <p:nvSpPr>
          <p:cNvPr id="3" name="Subtitle 2"/>
          <p:cNvSpPr>
            <a:spLocks noGrp="1"/>
          </p:cNvSpPr>
          <p:nvPr>
            <p:ph type="subTitle" idx="1"/>
          </p:nvPr>
        </p:nvSpPr>
        <p:spPr/>
        <p:txBody>
          <a:bodyPr>
            <a:normAutofit fontScale="77500" lnSpcReduction="20000"/>
          </a:bodyPr>
          <a:lstStyle/>
          <a:p>
            <a:r>
              <a:rPr lang="en-US" sz="4000" i="1" dirty="0" smtClean="0"/>
              <a:t>Addendum</a:t>
            </a:r>
          </a:p>
          <a:p>
            <a:r>
              <a:rPr lang="en-US" sz="4000" i="1" dirty="0" smtClean="0"/>
              <a:t>CNMI, Delaware, </a:t>
            </a:r>
            <a:r>
              <a:rPr lang="en-US" sz="4000" i="1" dirty="0" err="1" smtClean="0"/>
              <a:t>Florida,Georgia</a:t>
            </a:r>
            <a:r>
              <a:rPr lang="en-US" sz="4000" i="1" dirty="0" smtClean="0"/>
              <a:t> and Hawaii </a:t>
            </a:r>
            <a:endParaRPr lang="en-US" sz="4000" dirty="0"/>
          </a:p>
        </p:txBody>
      </p:sp>
    </p:spTree>
    <p:extLst>
      <p:ext uri="{BB962C8B-B14F-4D97-AF65-F5344CB8AC3E}">
        <p14:creationId xmlns:p14="http://schemas.microsoft.com/office/powerpoint/2010/main" val="289615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7448"/>
            <a:ext cx="4681951" cy="3766974"/>
          </a:xfrm>
        </p:spPr>
        <p:txBody>
          <a:bodyPr>
            <a:normAutofit/>
          </a:bodyPr>
          <a:lstStyle/>
          <a:p>
            <a:r>
              <a:rPr lang="en-US" sz="2400" dirty="0" smtClean="0"/>
              <a:t>With ATAC Funding</a:t>
            </a:r>
            <a:br>
              <a:rPr lang="en-US" sz="2400" dirty="0" smtClean="0"/>
            </a:br>
            <a:r>
              <a:rPr lang="en-US" sz="2400" dirty="0" smtClean="0"/>
              <a:t/>
            </a:r>
            <a:br>
              <a:rPr lang="en-US" sz="2400" dirty="0" smtClean="0"/>
            </a:br>
            <a:r>
              <a:rPr lang="en-US" sz="2400" dirty="0" smtClean="0"/>
              <a:t>New Jersey State Library’s Talking Books and Braille Center provided training to Veterans on uses of everyday technology (smartphones / tablets) to increase independence.</a:t>
            </a:r>
            <a:endParaRPr lang="en-US" sz="2400" dirty="0"/>
          </a:p>
        </p:txBody>
      </p:sp>
      <p:pic>
        <p:nvPicPr>
          <p:cNvPr id="1026" name="Picture 2" descr="ATAC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8221"/>
            <a:ext cx="17049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FIaUHgbR0p_-DLOihTY6-1XNMC9dTECR5QHTkb4SH2ACVjwO64VgHfBt1slnUC299GUI8fnn2pqz5MYrnIQ6UEiZWEF1L2VCsqDUmv4JhibSQrFjjtaxrS4Q8atKCxmAfy35gtH405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04975" y="5156810"/>
            <a:ext cx="2055812" cy="7849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82375">
            <a:off x="5429575" y="1033854"/>
            <a:ext cx="5934075" cy="5191125"/>
          </a:xfrm>
          <a:prstGeom prst="rect">
            <a:avLst/>
          </a:prstGeom>
          <a:ln>
            <a:solidFill>
              <a:srgbClr val="C00000"/>
            </a:solidFill>
          </a:ln>
        </p:spPr>
      </p:pic>
      <p:sp>
        <p:nvSpPr>
          <p:cNvPr id="5" name="TextBox 4"/>
          <p:cNvSpPr txBox="1"/>
          <p:nvPr/>
        </p:nvSpPr>
        <p:spPr>
          <a:xfrm>
            <a:off x="475989" y="6503392"/>
            <a:ext cx="4409162" cy="369332"/>
          </a:xfrm>
          <a:prstGeom prst="rect">
            <a:avLst/>
          </a:prstGeom>
          <a:noFill/>
        </p:spPr>
        <p:txBody>
          <a:bodyPr wrap="square" rtlCol="0">
            <a:spAutoFit/>
          </a:bodyPr>
          <a:lstStyle/>
          <a:p>
            <a:r>
              <a:rPr lang="en-US" dirty="0" smtClean="0"/>
              <a:t>drnj.org/ATAC		@ATACNJ</a:t>
            </a:r>
            <a:endParaRPr lang="en-US" dirty="0"/>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30321"/>
            <a:ext cx="543971" cy="54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570" y="6304004"/>
            <a:ext cx="582590" cy="568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8943136" y="3623860"/>
            <a:ext cx="6251507" cy="246221"/>
          </a:xfrm>
          <a:prstGeom prst="rect">
            <a:avLst/>
          </a:prstGeom>
          <a:noFill/>
        </p:spPr>
        <p:txBody>
          <a:bodyPr wrap="square" rtlCol="0">
            <a:spAutoFit/>
          </a:bodyPr>
          <a:lstStyle/>
          <a:p>
            <a:r>
              <a:rPr lang="en-US" sz="1000" i="1" dirty="0" smtClean="0"/>
              <a:t>New Jersey Foundation for Aging – Renaissance Magazine; Vol 24; Number 1; Spring 2017</a:t>
            </a:r>
            <a:endParaRPr lang="en-US" sz="1000" i="1" dirty="0"/>
          </a:p>
        </p:txBody>
      </p:sp>
    </p:spTree>
    <p:extLst>
      <p:ext uri="{BB962C8B-B14F-4D97-AF65-F5344CB8AC3E}">
        <p14:creationId xmlns:p14="http://schemas.microsoft.com/office/powerpoint/2010/main" val="279404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8705" y="170822"/>
            <a:ext cx="8149212" cy="788795"/>
          </a:xfrm>
        </p:spPr>
        <p:txBody>
          <a:bodyPr/>
          <a:lstStyle/>
          <a:p>
            <a:r>
              <a:rPr lang="en-US" sz="3600" b="1" dirty="0" smtClean="0">
                <a:latin typeface="+mn-lt"/>
              </a:rPr>
              <a:t>CNMI Assistive </a:t>
            </a:r>
            <a:r>
              <a:rPr lang="en-US" sz="3200" b="1" dirty="0" smtClean="0">
                <a:latin typeface="+mn-lt"/>
              </a:rPr>
              <a:t>Technology Program</a:t>
            </a:r>
            <a:endParaRPr lang="en-US" sz="3200" b="1" dirty="0">
              <a:latin typeface="+mn-lt"/>
            </a:endParaRPr>
          </a:p>
        </p:txBody>
      </p:sp>
      <p:sp>
        <p:nvSpPr>
          <p:cNvPr id="3" name="Subtitle 2"/>
          <p:cNvSpPr>
            <a:spLocks noGrp="1"/>
          </p:cNvSpPr>
          <p:nvPr>
            <p:ph type="subTitle" idx="1"/>
          </p:nvPr>
        </p:nvSpPr>
        <p:spPr>
          <a:xfrm>
            <a:off x="80386" y="1034980"/>
            <a:ext cx="11987683" cy="5486399"/>
          </a:xfrm>
        </p:spPr>
        <p:txBody>
          <a:bodyPr>
            <a:normAutofit lnSpcReduction="10000"/>
          </a:bodyPr>
          <a:lstStyle/>
          <a:p>
            <a:pPr marL="342900" indent="-342900">
              <a:buFont typeface="Arial" panose="020B0604020202020204" pitchFamily="34" charset="0"/>
              <a:buChar char="•"/>
            </a:pPr>
            <a:r>
              <a:rPr lang="en-US" sz="1800" b="1" dirty="0" smtClean="0"/>
              <a:t>The CNMI Assistive Technology conducted  training to (70) participants of individuals with disabilities, family members,  and caregivers during the Commonwealth Respite Service Program (CRSP) Workshop at Fiesta Resort Hotel.</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a:p>
          <a:p>
            <a:pPr marL="342900" indent="-342900">
              <a:buFont typeface="Arial" panose="020B0604020202020204" pitchFamily="34" charset="0"/>
              <a:buChar char="•"/>
            </a:pPr>
            <a:r>
              <a:rPr lang="en-US" sz="1800" b="1" dirty="0" smtClean="0"/>
              <a:t>AT program staff  provided  hands-on training on a variety of low tech and high tech assistive technology for daily living needs to participants so that they have the opportunity  identify, demonstrate, and perform the features and function of the assistive technology.</a:t>
            </a:r>
            <a:endParaRPr lang="en-US" sz="1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488" y="2193946"/>
            <a:ext cx="2366389" cy="275486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75" y="2193946"/>
            <a:ext cx="2451798" cy="27548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9108" y="2193946"/>
            <a:ext cx="2471895" cy="275486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4368" y="2193946"/>
            <a:ext cx="2349641" cy="2754868"/>
          </a:xfrm>
          <a:prstGeom prst="rect">
            <a:avLst/>
          </a:prstGeom>
        </p:spPr>
      </p:pic>
    </p:spTree>
    <p:extLst>
      <p:ext uri="{BB962C8B-B14F-4D97-AF65-F5344CB8AC3E}">
        <p14:creationId xmlns:p14="http://schemas.microsoft.com/office/powerpoint/2010/main" val="223499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85" y="717208"/>
            <a:ext cx="10871200" cy="779997"/>
          </a:xfrm>
        </p:spPr>
        <p:txBody>
          <a:bodyPr>
            <a:normAutofit/>
          </a:bodyPr>
          <a:lstStyle/>
          <a:p>
            <a:pPr algn="ctr"/>
            <a:r>
              <a:rPr lang="en-US" sz="3600" b="1" dirty="0" smtClean="0"/>
              <a:t>CNMI Assistive Technology Program</a:t>
            </a:r>
            <a:endParaRPr lang="en-US" sz="3600" b="1" dirty="0"/>
          </a:p>
        </p:txBody>
      </p:sp>
      <p:sp>
        <p:nvSpPr>
          <p:cNvPr id="3" name="Content Placeholder 2"/>
          <p:cNvSpPr>
            <a:spLocks noGrp="1"/>
          </p:cNvSpPr>
          <p:nvPr>
            <p:ph idx="1"/>
          </p:nvPr>
        </p:nvSpPr>
        <p:spPr>
          <a:xfrm>
            <a:off x="203200" y="1557495"/>
            <a:ext cx="11785600" cy="5104562"/>
          </a:xfrm>
        </p:spPr>
        <p:txBody>
          <a:bodyPr>
            <a:normAutofit lnSpcReduction="10000"/>
          </a:bodyPr>
          <a:lstStyle/>
          <a:p>
            <a:r>
              <a:rPr lang="en-US" b="1" dirty="0"/>
              <a:t>The CNMI Assistive Technology conducted  </a:t>
            </a:r>
            <a:r>
              <a:rPr lang="en-US" b="1" dirty="0" smtClean="0"/>
              <a:t>training on apps </a:t>
            </a:r>
            <a:r>
              <a:rPr lang="en-US" b="1"/>
              <a:t>to </a:t>
            </a:r>
            <a:r>
              <a:rPr lang="en-US" b="1" smtClean="0"/>
              <a:t>(46) </a:t>
            </a:r>
            <a:r>
              <a:rPr lang="en-US" b="1" dirty="0" smtClean="0"/>
              <a:t>students with disabilities and special education teachers  </a:t>
            </a:r>
            <a:r>
              <a:rPr lang="en-US" b="1" dirty="0"/>
              <a:t>during the </a:t>
            </a:r>
            <a:r>
              <a:rPr lang="en-US" b="1" dirty="0" smtClean="0"/>
              <a:t>Transition Mini Conference held at </a:t>
            </a:r>
            <a:r>
              <a:rPr lang="en-US" b="1" dirty="0" err="1" smtClean="0"/>
              <a:t>Kanoa</a:t>
            </a:r>
            <a:r>
              <a:rPr lang="en-US" b="1" dirty="0" smtClean="0"/>
              <a:t> Resort Hotel.</a:t>
            </a:r>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smtClean="0"/>
          </a:p>
          <a:p>
            <a:r>
              <a:rPr lang="en-US" b="1" dirty="0" smtClean="0"/>
              <a:t>AT </a:t>
            </a:r>
            <a:r>
              <a:rPr lang="en-US" b="1" dirty="0"/>
              <a:t>program staff  provided </a:t>
            </a:r>
            <a:r>
              <a:rPr lang="en-US" b="1" dirty="0" smtClean="0"/>
              <a:t>training </a:t>
            </a:r>
            <a:r>
              <a:rPr lang="en-US" b="1" dirty="0"/>
              <a:t>on </a:t>
            </a:r>
            <a:r>
              <a:rPr lang="en-US" b="1" dirty="0" smtClean="0"/>
              <a:t>Assistive Technology Today on apps for IPad, IPhone, and Android.  The training was conducted to students with disabilities to increase their knowledge with apps and it’s features. Students will be able to use apps as an educational tool or employment.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762" y="2571334"/>
            <a:ext cx="2366389" cy="26536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4520" y="2571682"/>
            <a:ext cx="2366389" cy="276317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685" y="2571334"/>
            <a:ext cx="2366389" cy="27552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5381" y="2571334"/>
            <a:ext cx="2366389" cy="2763524"/>
          </a:xfrm>
          <a:prstGeom prst="rect">
            <a:avLst/>
          </a:prstGeom>
        </p:spPr>
      </p:pic>
    </p:spTree>
    <p:extLst>
      <p:ext uri="{BB962C8B-B14F-4D97-AF65-F5344CB8AC3E}">
        <p14:creationId xmlns:p14="http://schemas.microsoft.com/office/powerpoint/2010/main" val="1672088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Delaware	</a:t>
            </a:r>
            <a:endParaRPr lang="en-US" dirty="0"/>
          </a:p>
        </p:txBody>
      </p:sp>
      <p:sp>
        <p:nvSpPr>
          <p:cNvPr id="3" name="Subtitle 2"/>
          <p:cNvSpPr>
            <a:spLocks noGrp="1"/>
          </p:cNvSpPr>
          <p:nvPr>
            <p:ph type="subTitle" idx="1"/>
          </p:nvPr>
        </p:nvSpPr>
        <p:spPr>
          <a:xfrm>
            <a:off x="1015999" y="4724400"/>
            <a:ext cx="10141857" cy="990600"/>
          </a:xfrm>
        </p:spPr>
        <p:txBody>
          <a:bodyPr>
            <a:normAutofit lnSpcReduction="10000"/>
          </a:bodyPr>
          <a:lstStyle/>
          <a:p>
            <a:pPr algn="r"/>
            <a:r>
              <a:rPr lang="en-US" sz="2800" dirty="0" smtClean="0"/>
              <a:t>Education Technology Task Force </a:t>
            </a:r>
          </a:p>
          <a:p>
            <a:pPr algn="r"/>
            <a:r>
              <a:rPr lang="en-US" sz="2800" dirty="0" smtClean="0"/>
              <a:t>(Senate Concurrent Resolution #22)</a:t>
            </a:r>
            <a:endParaRPr lang="en-US" sz="2800" dirty="0"/>
          </a:p>
        </p:txBody>
      </p:sp>
    </p:spTree>
    <p:extLst>
      <p:ext uri="{BB962C8B-B14F-4D97-AF65-F5344CB8AC3E}">
        <p14:creationId xmlns:p14="http://schemas.microsoft.com/office/powerpoint/2010/main" val="144806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Delaware Education Technology Task </a:t>
            </a:r>
            <a:r>
              <a:rPr lang="en-US" dirty="0" smtClean="0"/>
              <a:t>Force</a:t>
            </a:r>
            <a:br>
              <a:rPr lang="en-US" dirty="0" smtClean="0"/>
            </a:br>
            <a:r>
              <a:rPr lang="en-US" sz="2200" dirty="0" smtClean="0"/>
              <a:t>Three subcommittees: infrastructure, teaching &amp; learning, and </a:t>
            </a:r>
            <a:r>
              <a:rPr lang="en-US" sz="2200" b="1" dirty="0" smtClean="0">
                <a:solidFill>
                  <a:srgbClr val="FF0000"/>
                </a:solidFill>
              </a:rPr>
              <a:t>assistive technology</a:t>
            </a:r>
            <a:endParaRPr lang="en-US" sz="2200" b="1" dirty="0">
              <a:solidFill>
                <a:srgbClr val="FF0000"/>
              </a:solidFill>
            </a:endParaRPr>
          </a:p>
        </p:txBody>
      </p:sp>
      <p:pic>
        <p:nvPicPr>
          <p:cNvPr id="4" name="Picture 3"/>
          <p:cNvPicPr>
            <a:picLocks noChangeAspect="1"/>
          </p:cNvPicPr>
          <p:nvPr/>
        </p:nvPicPr>
        <p:blipFill>
          <a:blip r:embed="rId2"/>
          <a:stretch>
            <a:fillRect/>
          </a:stretch>
        </p:blipFill>
        <p:spPr>
          <a:xfrm>
            <a:off x="546762" y="1860238"/>
            <a:ext cx="2905245" cy="3602504"/>
          </a:xfrm>
          <a:prstGeom prst="rect">
            <a:avLst/>
          </a:prstGeom>
          <a:ln w="38100">
            <a:solidFill>
              <a:schemeClr val="tx1"/>
            </a:solidFill>
          </a:ln>
        </p:spPr>
      </p:pic>
      <p:sp>
        <p:nvSpPr>
          <p:cNvPr id="5" name="TextBox 4"/>
          <p:cNvSpPr txBox="1"/>
          <p:nvPr/>
        </p:nvSpPr>
        <p:spPr>
          <a:xfrm>
            <a:off x="546763" y="5596116"/>
            <a:ext cx="2905245" cy="1261884"/>
          </a:xfrm>
          <a:prstGeom prst="rect">
            <a:avLst/>
          </a:prstGeom>
          <a:noFill/>
        </p:spPr>
        <p:txBody>
          <a:bodyPr wrap="square" rtlCol="0">
            <a:spAutoFit/>
          </a:bodyPr>
          <a:lstStyle/>
          <a:p>
            <a:r>
              <a:rPr lang="en-US" sz="1200" dirty="0" smtClean="0"/>
              <a:t>…to ensure that all Delaware students have access to modern and effective educational technologies that enhance learning and promote college and career readiness</a:t>
            </a:r>
            <a:r>
              <a:rPr lang="en-US" sz="1400" dirty="0" smtClean="0"/>
              <a:t>.</a:t>
            </a:r>
          </a:p>
        </p:txBody>
      </p:sp>
      <p:sp>
        <p:nvSpPr>
          <p:cNvPr id="6" name="Rectangle 5"/>
          <p:cNvSpPr/>
          <p:nvPr/>
        </p:nvSpPr>
        <p:spPr>
          <a:xfrm>
            <a:off x="4038600" y="1860238"/>
            <a:ext cx="7795699" cy="4805162"/>
          </a:xfrm>
          <a:prstGeom prst="rect">
            <a:avLst/>
          </a:prstGeom>
        </p:spPr>
        <p:txBody>
          <a:bodyPr wrap="square">
            <a:spAutoFit/>
          </a:bodyPr>
          <a:lstStyle/>
          <a:p>
            <a:pPr algn="ctr">
              <a:lnSpc>
                <a:spcPct val="107000"/>
              </a:lnSpc>
              <a:spcAft>
                <a:spcPts val="800"/>
              </a:spcAft>
            </a:pPr>
            <a:r>
              <a:rPr lang="en-US" sz="1400" b="1" u="sng" dirty="0" smtClean="0">
                <a:ea typeface="Calibri" panose="020F0502020204030204" pitchFamily="34" charset="0"/>
                <a:cs typeface="Times New Roman" panose="02020603050405020304" pitchFamily="18" charset="0"/>
              </a:rPr>
              <a:t>Recommendations</a:t>
            </a:r>
            <a:endParaRPr lang="en-US" sz="1400" b="1" u="sng" dirty="0" smtClean="0">
              <a:effectLs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Wingdings" panose="05000000000000000000" pitchFamily="2" charset="2"/>
              <a:buChar char="§"/>
            </a:pPr>
            <a:r>
              <a:rPr lang="en-US" sz="1400" b="1" dirty="0" smtClean="0">
                <a:effectLst/>
                <a:ea typeface="Calibri" panose="020F0502020204030204" pitchFamily="34" charset="0"/>
                <a:cs typeface="Times New Roman" panose="02020603050405020304" pitchFamily="18" charset="0"/>
              </a:rPr>
              <a:t>Create and adopt uniform AT-specific guidance for early intervention and PreK-12.</a:t>
            </a:r>
            <a:endParaRPr lang="en-US" sz="1100" b="1" dirty="0" smtClean="0">
              <a:effectLs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Wingdings" panose="05000000000000000000" pitchFamily="2" charset="2"/>
              <a:buChar char="§"/>
            </a:pPr>
            <a:r>
              <a:rPr lang="en-US" sz="1400" b="1" dirty="0" smtClean="0">
                <a:effectLst/>
                <a:ea typeface="Calibri" panose="020F0502020204030204" pitchFamily="34" charset="0"/>
                <a:cs typeface="Times New Roman" panose="02020603050405020304" pitchFamily="18" charset="0"/>
              </a:rPr>
              <a:t>Develop and promulgate guidance specifying expectations regarding procurement of accessible educational technology and the processes for ensuring compatibility among infrastructure, hardware and software so that students with disabilities have contemporaneous access to the same learning opportunities as their peers without disabilities.</a:t>
            </a:r>
            <a:endParaRPr lang="en-US" sz="1100" b="1" dirty="0" smtClean="0">
              <a:effectLst/>
              <a:ea typeface="Calibri" panose="020F0502020204030204" pitchFamily="34" charset="0"/>
              <a:cs typeface="Times New Roman" panose="02020603050405020304" pitchFamily="18" charset="0"/>
            </a:endParaRPr>
          </a:p>
          <a:p>
            <a:pPr marL="285750" marR="0" lvl="0" indent="-285750">
              <a:lnSpc>
                <a:spcPct val="107000"/>
              </a:lnSpc>
              <a:spcBef>
                <a:spcPts val="0"/>
              </a:spcBef>
              <a:buFont typeface="Wingdings" panose="05000000000000000000" pitchFamily="2" charset="2"/>
              <a:buChar char="§"/>
            </a:pPr>
            <a:r>
              <a:rPr lang="en-US" sz="1400" b="1" dirty="0" smtClean="0">
                <a:effectLst/>
                <a:ea typeface="Calibri" panose="020F0502020204030204" pitchFamily="34" charset="0"/>
                <a:cs typeface="Times New Roman" panose="02020603050405020304" pitchFamily="18" charset="0"/>
              </a:rPr>
              <a:t>Establish a centralized fund for acquisition of AT.</a:t>
            </a:r>
          </a:p>
          <a:p>
            <a:pPr marL="285750" marR="0" lvl="0" indent="-285750">
              <a:lnSpc>
                <a:spcPct val="107000"/>
              </a:lnSpc>
              <a:spcBef>
                <a:spcPts val="0"/>
              </a:spcBef>
              <a:buFont typeface="Wingdings" panose="05000000000000000000" pitchFamily="2" charset="2"/>
              <a:buChar char="§"/>
            </a:pPr>
            <a:r>
              <a:rPr lang="en-US" sz="1400" b="1" dirty="0" smtClean="0">
                <a:ea typeface="Calibri" panose="020F0502020204030204" pitchFamily="34" charset="0"/>
                <a:cs typeface="Times New Roman" panose="02020603050405020304" pitchFamily="18" charset="0"/>
              </a:rPr>
              <a:t>By the 2019-20 school year, the majority of instructional resources are digital, and are fully accessible for all students, including those who use AT to access their materials.</a:t>
            </a:r>
            <a:endParaRPr lang="en-US" sz="1400" b="1" dirty="0" smtClean="0">
              <a:effectLst/>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
            </a:pPr>
            <a:r>
              <a:rPr lang="en-US" sz="1400" b="1" dirty="0" smtClean="0">
                <a:effectLst/>
                <a:ea typeface="Calibri" panose="020F0502020204030204" pitchFamily="34" charset="0"/>
                <a:cs typeface="Times New Roman" panose="02020603050405020304" pitchFamily="18" charset="0"/>
              </a:rPr>
              <a:t>By 2019-20 school year, the majority of instructional resources are digital, and are fully accessible for all students, including those who use AT to access their materials.</a:t>
            </a:r>
          </a:p>
          <a:p>
            <a:pPr marL="285750" indent="-285750">
              <a:lnSpc>
                <a:spcPct val="107000"/>
              </a:lnSpc>
              <a:buFont typeface="Wingdings" panose="05000000000000000000" pitchFamily="2" charset="2"/>
              <a:buChar char="§"/>
            </a:pPr>
            <a:r>
              <a:rPr lang="en-US" sz="1400" b="1" dirty="0" smtClean="0">
                <a:ea typeface="Calibri" panose="020F0502020204030204" pitchFamily="34" charset="0"/>
                <a:cs typeface="Times New Roman" panose="02020603050405020304" pitchFamily="18" charset="0"/>
              </a:rPr>
              <a:t>A</a:t>
            </a:r>
            <a:r>
              <a:rPr lang="en-US" sz="1400" b="1" dirty="0" smtClean="0">
                <a:effectLst/>
                <a:ea typeface="Calibri" panose="020F0502020204030204" pitchFamily="34" charset="0"/>
                <a:cs typeface="Times New Roman" panose="02020603050405020304" pitchFamily="18" charset="0"/>
              </a:rPr>
              <a:t>ll educators will have sufficient knowledge, skills and dispositions—as well as access to consistent and predictable acquisition mechanisms—to ensure that students with disabilities have access to the AT needed for engagement, learning and skill demonstration:</a:t>
            </a:r>
            <a:endParaRPr lang="en-US" sz="1100" b="1" dirty="0" smtClean="0">
              <a:effectLst/>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pPr>
            <a:r>
              <a:rPr lang="en-US" sz="1400" b="1" dirty="0" smtClean="0">
                <a:effectLst/>
                <a:ea typeface="Calibri" panose="020F0502020204030204" pitchFamily="34" charset="0"/>
                <a:cs typeface="Times New Roman" panose="02020603050405020304" pitchFamily="18" charset="0"/>
              </a:rPr>
              <a:t>Create companion documents to IEPs/IFSPs that prompt teams to engage in AT consideration and documentation consistent with the guidance documents;</a:t>
            </a:r>
            <a:endParaRPr lang="en-US" sz="1100" b="1" dirty="0" smtClean="0">
              <a:effectLst/>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pPr>
            <a:r>
              <a:rPr lang="en-US" sz="1400" b="1" dirty="0" smtClean="0">
                <a:effectLst/>
                <a:ea typeface="Calibri" panose="020F0502020204030204" pitchFamily="34" charset="0"/>
                <a:cs typeface="Times New Roman" panose="02020603050405020304" pitchFamily="18" charset="0"/>
              </a:rPr>
              <a:t>Deliver comprehensive PD to educators; and</a:t>
            </a:r>
            <a:endParaRPr lang="en-US" sz="1100" b="1" dirty="0" smtClean="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pPr>
            <a:r>
              <a:rPr lang="en-US" sz="1400" b="1" dirty="0" smtClean="0">
                <a:effectLst/>
                <a:ea typeface="Calibri" panose="020F0502020204030204" pitchFamily="34" charset="0"/>
                <a:cs typeface="Times New Roman" panose="02020603050405020304" pitchFamily="18" charset="0"/>
              </a:rPr>
              <a:t>Establish competencies for those serving in AT leadership roles.</a:t>
            </a:r>
            <a:endParaRPr lang="en-US" sz="1100" b="1" dirty="0" smtClean="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719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1280160"/>
            <a:ext cx="2697480" cy="4675013"/>
          </a:xfrm>
          <a:solidFill>
            <a:schemeClr val="accent4">
              <a:lumMod val="20000"/>
              <a:lumOff val="80000"/>
            </a:schemeClr>
          </a:solidFill>
          <a:ln>
            <a:noFill/>
          </a:ln>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lstStyle/>
          <a:p>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FAAST </a:t>
            </a:r>
            <a:r>
              <a:rPr lang="en-US" sz="2800" b="1" dirty="0">
                <a:latin typeface="Times New Roman" panose="02020603050405020304" pitchFamily="18" charset="0"/>
                <a:cs typeface="Times New Roman" panose="02020603050405020304" pitchFamily="18" charset="0"/>
              </a:rPr>
              <a:t>Regional </a:t>
            </a:r>
            <a:r>
              <a:rPr lang="en-US" sz="2800" b="1" dirty="0" err="1" smtClean="0">
                <a:latin typeface="Times New Roman" panose="02020603050405020304" pitchFamily="18" charset="0"/>
                <a:cs typeface="Times New Roman" panose="02020603050405020304" pitchFamily="18" charset="0"/>
              </a:rPr>
              <a:t>ReUse</a:t>
            </a:r>
            <a:r>
              <a:rPr lang="en-US" sz="2800" b="1" dirty="0" smtClean="0">
                <a:latin typeface="Times New Roman" panose="02020603050405020304" pitchFamily="18" charset="0"/>
                <a:cs typeface="Times New Roman" panose="02020603050405020304" pitchFamily="18" charset="0"/>
              </a:rPr>
              <a:t> Centers</a:t>
            </a:r>
            <a:br>
              <a:rPr lang="en-US" sz="2800" b="1" dirty="0" smtClean="0">
                <a:latin typeface="Times New Roman" panose="02020603050405020304" pitchFamily="18" charset="0"/>
                <a:cs typeface="Times New Roman" panose="02020603050405020304" pitchFamily="18" charset="0"/>
              </a:rPr>
            </a:b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FAAST </a:t>
            </a:r>
            <a:r>
              <a:rPr lang="en-US" sz="2000" dirty="0">
                <a:solidFill>
                  <a:schemeClr val="accent5">
                    <a:lumMod val="50000"/>
                  </a:schemeClr>
                </a:solidFill>
                <a:latin typeface="Times New Roman" panose="02020603050405020304" pitchFamily="18" charset="0"/>
                <a:cs typeface="Times New Roman" panose="02020603050405020304" pitchFamily="18" charset="0"/>
              </a:rPr>
              <a:t>has partnered with Center’s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r>
            <a:br>
              <a:rPr lang="en-US" sz="2000" dirty="0" smtClean="0">
                <a:solidFill>
                  <a:schemeClr val="accent5">
                    <a:lumMod val="50000"/>
                  </a:schemeClr>
                </a:solidFill>
                <a:latin typeface="Times New Roman" panose="02020603050405020304" pitchFamily="18" charset="0"/>
                <a:cs typeface="Times New Roman" panose="02020603050405020304" pitchFamily="18" charset="0"/>
              </a:rPr>
            </a:b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for </a:t>
            </a:r>
            <a:r>
              <a:rPr lang="en-US" sz="2000" dirty="0">
                <a:solidFill>
                  <a:schemeClr val="accent5">
                    <a:lumMod val="50000"/>
                  </a:schemeClr>
                </a:solidFill>
                <a:latin typeface="Times New Roman" panose="02020603050405020304" pitchFamily="18" charset="0"/>
                <a:cs typeface="Times New Roman" panose="02020603050405020304" pitchFamily="18" charset="0"/>
              </a:rPr>
              <a:t>Independent Living located in </a:t>
            </a:r>
            <a:r>
              <a:rPr lang="en-US" sz="2000" b="1" dirty="0">
                <a:solidFill>
                  <a:schemeClr val="accent5">
                    <a:lumMod val="50000"/>
                  </a:schemeClr>
                </a:solidFill>
                <a:latin typeface="Times New Roman" panose="02020603050405020304" pitchFamily="18" charset="0"/>
                <a:cs typeface="Times New Roman" panose="02020603050405020304" pitchFamily="18" charset="0"/>
              </a:rPr>
              <a:t>Broward, Fort Myers, Miami, Pensacola and Tampa </a:t>
            </a:r>
            <a:r>
              <a:rPr lang="en-US" sz="2000" dirty="0">
                <a:solidFill>
                  <a:schemeClr val="accent5">
                    <a:lumMod val="50000"/>
                  </a:schemeClr>
                </a:solidFill>
                <a:latin typeface="Times New Roman" panose="02020603050405020304" pitchFamily="18" charset="0"/>
                <a:cs typeface="Times New Roman" panose="02020603050405020304" pitchFamily="18" charset="0"/>
              </a:rPr>
              <a:t>to provide Regional Reuse Centers throughout Florida.</a:t>
            </a:r>
          </a:p>
        </p:txBody>
      </p:sp>
      <p:sp>
        <p:nvSpPr>
          <p:cNvPr id="3" name="Subtitle 2"/>
          <p:cNvSpPr>
            <a:spLocks noGrp="1"/>
          </p:cNvSpPr>
          <p:nvPr>
            <p:ph type="subTitle" idx="1"/>
          </p:nvPr>
        </p:nvSpPr>
        <p:spPr>
          <a:xfrm>
            <a:off x="3017520" y="477272"/>
            <a:ext cx="8793480" cy="6213087"/>
          </a:xfrm>
          <a:ln>
            <a:solidFill>
              <a:schemeClr val="bg1"/>
            </a:solidFill>
          </a:ln>
        </p:spPr>
        <p:txBody>
          <a:bodyPr>
            <a:noAutofit/>
          </a:bodyPr>
          <a:lstStyle/>
          <a:p>
            <a:r>
              <a:rPr lang="en-US" sz="2400"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Our </a:t>
            </a:r>
            <a:r>
              <a:rPr lang="en-US" sz="2800" b="1" dirty="0" err="1">
                <a:latin typeface="Times New Roman" panose="02020603050405020304" pitchFamily="18" charset="0"/>
                <a:cs typeface="Times New Roman" panose="02020603050405020304" pitchFamily="18" charset="0"/>
              </a:rPr>
              <a:t>ReUse</a:t>
            </a:r>
            <a:r>
              <a:rPr lang="en-US" sz="2800" b="1" dirty="0">
                <a:latin typeface="Times New Roman" panose="02020603050405020304" pitchFamily="18" charset="0"/>
                <a:cs typeface="Times New Roman" panose="02020603050405020304" pitchFamily="18" charset="0"/>
              </a:rPr>
              <a:t> Centers provide the following services: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pPr>
              <a:lnSpc>
                <a:spcPct val="120000"/>
              </a:lnSpc>
            </a:pPr>
            <a:r>
              <a:rPr lang="en-US" sz="2000" b="1" u="sng" dirty="0">
                <a:latin typeface="Times New Roman" panose="02020603050405020304" pitchFamily="18" charset="0"/>
                <a:cs typeface="Times New Roman" panose="02020603050405020304" pitchFamily="18" charset="0"/>
              </a:rPr>
              <a:t>Device reutilization, repair and refurbishment:</a:t>
            </a:r>
            <a:r>
              <a:rPr lang="en-US" sz="2000" dirty="0">
                <a:latin typeface="Times New Roman" panose="02020603050405020304" pitchFamily="18" charset="0"/>
                <a:cs typeface="Times New Roman" panose="02020603050405020304" pitchFamily="18" charset="0"/>
              </a:rPr>
              <a:t> </a:t>
            </a:r>
            <a:r>
              <a:rPr lang="en-US" sz="2000" dirty="0">
                <a:solidFill>
                  <a:schemeClr val="accent5">
                    <a:lumMod val="50000"/>
                  </a:schemeClr>
                </a:solidFill>
                <a:latin typeface="Times New Roman" panose="02020603050405020304" pitchFamily="18" charset="0"/>
                <a:cs typeface="Times New Roman" panose="02020603050405020304" pitchFamily="18" charset="0"/>
              </a:rPr>
              <a:t>Consumers may bring in their devices to be repaired and returned to them, or  may donate devices to be refurbished to be repaired as needed and then offered for sale, loan, or given away to other consumers in need</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Oct.-Feb 2017- 165 devices saving $58,646 </a:t>
            </a:r>
          </a:p>
          <a:p>
            <a:pPr>
              <a:lnSpc>
                <a:spcPct val="120000"/>
              </a:lnSpc>
            </a:pPr>
            <a:r>
              <a:rPr lang="en-US" sz="2000" b="1" u="sng" dirty="0" smtClean="0">
                <a:latin typeface="Times New Roman" panose="02020603050405020304" pitchFamily="18" charset="0"/>
                <a:cs typeface="Times New Roman" panose="02020603050405020304" pitchFamily="18" charset="0"/>
              </a:rPr>
              <a:t>Open-ended </a:t>
            </a:r>
            <a:r>
              <a:rPr lang="en-US" sz="2000" b="1" u="sng" dirty="0">
                <a:latin typeface="Times New Roman" panose="02020603050405020304" pitchFamily="18" charset="0"/>
                <a:cs typeface="Times New Roman" panose="02020603050405020304" pitchFamily="18" charset="0"/>
              </a:rPr>
              <a:t>device loans:</a:t>
            </a:r>
            <a:r>
              <a:rPr lang="en-US" sz="2000" dirty="0">
                <a:latin typeface="Times New Roman" panose="02020603050405020304" pitchFamily="18" charset="0"/>
                <a:cs typeface="Times New Roman" panose="02020603050405020304" pitchFamily="18" charset="0"/>
              </a:rPr>
              <a:t> - </a:t>
            </a:r>
            <a:r>
              <a:rPr lang="en-US" sz="2000" dirty="0">
                <a:solidFill>
                  <a:schemeClr val="accent5">
                    <a:lumMod val="50000"/>
                  </a:schemeClr>
                </a:solidFill>
                <a:latin typeface="Times New Roman" panose="02020603050405020304" pitchFamily="18" charset="0"/>
                <a:cs typeface="Times New Roman" panose="02020603050405020304" pitchFamily="18" charset="0"/>
              </a:rPr>
              <a:t>Open ended loans are typically long term with the device placed with a consumer on a permanent basis but done via loan rather than ownership transferring to the client. Consumers can keep a borrowed device for as long as required to meet a particular need. </a:t>
            </a:r>
            <a:r>
              <a:rPr lang="en-US" sz="2000" b="1" dirty="0" smtClean="0">
                <a:solidFill>
                  <a:schemeClr val="tx1"/>
                </a:solidFill>
                <a:latin typeface="Times New Roman" panose="02020603050405020304" pitchFamily="18" charset="0"/>
                <a:cs typeface="Times New Roman" panose="02020603050405020304" pitchFamily="18" charset="0"/>
              </a:rPr>
              <a:t>Oct.-Feb. 2017- 293 devices saving $48,228</a:t>
            </a:r>
          </a:p>
          <a:p>
            <a:pPr>
              <a:lnSpc>
                <a:spcPct val="120000"/>
              </a:lnSpc>
            </a:pPr>
            <a:r>
              <a:rPr lang="en-US" sz="2000" b="1" u="sng" dirty="0" smtClean="0">
                <a:latin typeface="Times New Roman" panose="02020603050405020304" pitchFamily="18" charset="0"/>
                <a:cs typeface="Times New Roman" panose="02020603050405020304" pitchFamily="18" charset="0"/>
              </a:rPr>
              <a:t>Device </a:t>
            </a:r>
            <a:r>
              <a:rPr lang="en-US" sz="2000" b="1" u="sng" dirty="0">
                <a:latin typeface="Times New Roman" panose="02020603050405020304" pitchFamily="18" charset="0"/>
                <a:cs typeface="Times New Roman" panose="02020603050405020304" pitchFamily="18" charset="0"/>
              </a:rPr>
              <a:t>exchange activities:</a:t>
            </a:r>
            <a:r>
              <a:rPr lang="en-US" sz="2000" dirty="0">
                <a:latin typeface="Times New Roman" panose="02020603050405020304" pitchFamily="18" charset="0"/>
                <a:cs typeface="Times New Roman" panose="02020603050405020304" pitchFamily="18" charset="0"/>
              </a:rPr>
              <a:t> </a:t>
            </a:r>
            <a:r>
              <a:rPr lang="en-US" sz="2000" dirty="0">
                <a:solidFill>
                  <a:schemeClr val="accent5">
                    <a:lumMod val="50000"/>
                  </a:schemeClr>
                </a:solidFill>
                <a:latin typeface="Times New Roman" panose="02020603050405020304" pitchFamily="18" charset="0"/>
                <a:cs typeface="Times New Roman" panose="02020603050405020304" pitchFamily="18" charset="0"/>
              </a:rPr>
              <a:t>Devices are posted on AT list through the FAAST web site. Consumers may use the contact information provided in the listing to obtain the device</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Oct.- Feb. 2017- 100 devices exchanged saving $37,756</a:t>
            </a:r>
            <a:endParaRPr lang="en-US" sz="2000" b="1" dirty="0">
              <a:solidFill>
                <a:schemeClr val="tx1"/>
              </a:solidFill>
              <a:latin typeface="Times New Roman" panose="02020603050405020304" pitchFamily="18" charset="0"/>
              <a:cs typeface="Times New Roman" panose="02020603050405020304" pitchFamily="18" charset="0"/>
            </a:endParaRPr>
          </a:p>
          <a:p>
            <a:pPr>
              <a:lnSpc>
                <a:spcPct val="120000"/>
              </a:lnSpc>
            </a:pPr>
            <a:endParaRPr lang="en-US" sz="2000" b="1" dirty="0">
              <a:solidFill>
                <a:schemeClr val="tx1"/>
              </a:solidFill>
            </a:endParaRPr>
          </a:p>
        </p:txBody>
      </p:sp>
      <p:pic>
        <p:nvPicPr>
          <p:cNvPr id="5" name="Picture 2" descr="FAAS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3720" y="5711333"/>
            <a:ext cx="1478280" cy="111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37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Georgia – Tools for Life</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Image of Powerpoint from ATiA Work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31657">
            <a:off x="8777472" y="880892"/>
            <a:ext cx="3664881" cy="275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Georgia Tech - Buzz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237" y="5746158"/>
            <a:ext cx="7620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mage of Workbook for Worksho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29" y="977030"/>
            <a:ext cx="1982864" cy="2566059"/>
          </a:xfrm>
          <a:prstGeom prst="rect">
            <a:avLst/>
          </a:prstGeom>
        </p:spPr>
      </p:pic>
      <p:pic>
        <p:nvPicPr>
          <p:cNvPr id="7" name="Picture 6" descr="ATiA 2017 Workshop Participants from around U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4017" y="325568"/>
            <a:ext cx="6096000" cy="3429000"/>
          </a:xfrm>
          <a:prstGeom prst="rect">
            <a:avLst/>
          </a:prstGeom>
        </p:spPr>
      </p:pic>
      <p:pic>
        <p:nvPicPr>
          <p:cNvPr id="8" name="Picture 7" descr="ATiA 2017 Workgroups in Ac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8017" y="4888908"/>
            <a:ext cx="3048000" cy="1714500"/>
          </a:xfrm>
          <a:prstGeom prst="rect">
            <a:avLst/>
          </a:prstGeom>
        </p:spPr>
      </p:pic>
      <p:pic>
        <p:nvPicPr>
          <p:cNvPr id="1027" name="Picture 3" descr="Image from powerpoint for Tech &amp; Aging Summ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97046">
            <a:off x="-12403" y="4685513"/>
            <a:ext cx="2857674" cy="212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of Workshop Proces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693108">
            <a:off x="7943028" y="4805758"/>
            <a:ext cx="2610625" cy="192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50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7449"/>
            <a:ext cx="11821786" cy="959416"/>
          </a:xfrm>
        </p:spPr>
        <p:txBody>
          <a:bodyPr>
            <a:normAutofit fontScale="90000"/>
          </a:bodyPr>
          <a:lstStyle/>
          <a:p>
            <a:r>
              <a:rPr lang="en-US" b="1" dirty="0" smtClean="0"/>
              <a:t>Assistive Technology Decision Tree/Algorithm Tool(s)</a:t>
            </a:r>
            <a:endParaRPr lang="en-US" b="1" dirty="0"/>
          </a:p>
        </p:txBody>
      </p:sp>
      <p:sp>
        <p:nvSpPr>
          <p:cNvPr id="3" name="Content Placeholder 2"/>
          <p:cNvSpPr>
            <a:spLocks noGrp="1"/>
          </p:cNvSpPr>
          <p:nvPr>
            <p:ph idx="1"/>
          </p:nvPr>
        </p:nvSpPr>
        <p:spPr>
          <a:xfrm>
            <a:off x="203200" y="2057400"/>
            <a:ext cx="11785600" cy="4305822"/>
          </a:xfrm>
        </p:spPr>
        <p:txBody>
          <a:bodyPr>
            <a:normAutofit fontScale="92500" lnSpcReduction="10000"/>
          </a:bodyPr>
          <a:lstStyle/>
          <a:p>
            <a:r>
              <a:rPr lang="en-US" b="1" dirty="0" smtClean="0"/>
              <a:t>Grew from observing options counselors using Determination of Need – Revised (DON-R) Tool.</a:t>
            </a:r>
          </a:p>
          <a:p>
            <a:pPr lvl="1"/>
            <a:r>
              <a:rPr lang="en-US" b="1" dirty="0" smtClean="0"/>
              <a:t>Significant discrepancies</a:t>
            </a:r>
          </a:p>
          <a:p>
            <a:pPr lvl="1"/>
            <a:r>
              <a:rPr lang="en-US" b="1" dirty="0" smtClean="0"/>
              <a:t>Data analysis confirmed</a:t>
            </a:r>
          </a:p>
          <a:p>
            <a:r>
              <a:rPr lang="en-US" b="1" dirty="0" smtClean="0"/>
              <a:t>Development of a Tool that would Guide, Learn, Grow and provide direction.</a:t>
            </a:r>
          </a:p>
          <a:p>
            <a:pPr lvl="1"/>
            <a:r>
              <a:rPr lang="en-US" b="1" dirty="0" smtClean="0"/>
              <a:t>Woven into Harmony</a:t>
            </a:r>
          </a:p>
          <a:p>
            <a:pPr lvl="1"/>
            <a:r>
              <a:rPr lang="en-US" b="1" dirty="0" smtClean="0"/>
              <a:t>Developing Stand Alone Tool</a:t>
            </a:r>
          </a:p>
          <a:p>
            <a:pPr lvl="1"/>
            <a:r>
              <a:rPr lang="en-US" b="1" dirty="0" smtClean="0"/>
              <a:t>Submitted DRRP Proposal to grow this important work – fingers crossed!</a:t>
            </a:r>
          </a:p>
          <a:p>
            <a:r>
              <a:rPr lang="en-US" b="1" dirty="0" smtClean="0"/>
              <a:t>Transformational work with many of You to help our Partners – Aging, Dementia, Mental Health &amp; Education. (Hosted 3 national Workshops and will host more – including at </a:t>
            </a:r>
            <a:r>
              <a:rPr lang="en-US" b="1" dirty="0" err="1" smtClean="0"/>
              <a:t>ATiA</a:t>
            </a:r>
            <a:r>
              <a:rPr lang="en-US" b="1" dirty="0" smtClean="0"/>
              <a:t> 2018!) THANK YOU, AT Act Partners!</a:t>
            </a:r>
          </a:p>
          <a:p>
            <a:r>
              <a:rPr lang="en-US" b="1" dirty="0" smtClean="0"/>
              <a:t>Launched Initiative to have AT Labs in 4 Aging and Disability Resource Centers (ADRC/AAAs). Just received funding for 7 more.</a:t>
            </a:r>
          </a:p>
          <a:p>
            <a:r>
              <a:rPr lang="en-US" b="1" dirty="0" smtClean="0"/>
              <a:t>Launched AT Labs at state, Regional and National Aging &amp; AT Conferences (n4a, Healthy Communities in Georgia,  HCBS Conference in DC, National Dementia Conference in Atlanta in June) THANK YOU, WATAP, PIAT, and FAAST!</a:t>
            </a:r>
          </a:p>
          <a:p>
            <a:r>
              <a:rPr lang="en-US" b="1" dirty="0" smtClean="0"/>
              <a:t>Technology &amp; Aging Summit – November 2018!  (AT and Aging </a:t>
            </a:r>
            <a:r>
              <a:rPr lang="en-US" b="1" dirty="0" err="1" smtClean="0"/>
              <a:t>HackFest</a:t>
            </a:r>
            <a:r>
              <a:rPr lang="en-US" b="1" dirty="0" smtClean="0"/>
              <a:t> – last weekend)</a:t>
            </a:r>
            <a:endParaRPr lang="en-US" b="1" dirty="0"/>
          </a:p>
        </p:txBody>
      </p:sp>
      <p:pic>
        <p:nvPicPr>
          <p:cNvPr id="4" name="Picture 2" descr="TFL Logo"/>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82506" y="5765987"/>
            <a:ext cx="1122123" cy="109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025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7239" y="208920"/>
            <a:ext cx="8978618" cy="3044852"/>
          </a:xfrm>
          <a:prstGeom prst="rect">
            <a:avLst/>
          </a:prstGeom>
          <a:ln w="47625">
            <a:solidFill>
              <a:srgbClr val="00B0F0"/>
            </a:solidFill>
          </a:ln>
        </p:spPr>
      </p:pic>
      <p:sp>
        <p:nvSpPr>
          <p:cNvPr id="3" name="TextBox 2"/>
          <p:cNvSpPr txBox="1"/>
          <p:nvPr/>
        </p:nvSpPr>
        <p:spPr>
          <a:xfrm>
            <a:off x="277120" y="4398381"/>
            <a:ext cx="11678856" cy="1384995"/>
          </a:xfrm>
          <a:prstGeom prst="rect">
            <a:avLst/>
          </a:prstGeom>
          <a:noFill/>
        </p:spPr>
        <p:txBody>
          <a:bodyPr wrap="square" rtlCol="0">
            <a:spAutoFit/>
          </a:bodyPr>
          <a:lstStyle/>
          <a:p>
            <a:pPr algn="ctr"/>
            <a:r>
              <a:rPr lang="en-US" sz="1200" dirty="0" smtClean="0">
                <a:latin typeface="Arial" charset="0"/>
                <a:ea typeface="Arial" charset="0"/>
                <a:cs typeface="Arial" charset="0"/>
              </a:rPr>
              <a:t>CAMP COOL-An interactive  computer exploration experience for children ages 8-15.  Children with disabilities and their sibling or best friend come together for two consecutive Saturdays.  Campers learn website development, videography and digital photography and use computer and app based applications as the learn, explore and play with AT.  </a:t>
            </a:r>
          </a:p>
          <a:p>
            <a:pPr algn="ctr"/>
            <a:endParaRPr lang="en-US" sz="1200" dirty="0">
              <a:latin typeface="Arial" charset="0"/>
              <a:ea typeface="Arial" charset="0"/>
              <a:cs typeface="Arial" charset="0"/>
            </a:endParaRPr>
          </a:p>
          <a:p>
            <a:pPr algn="ctr"/>
            <a:r>
              <a:rPr lang="en-US" sz="1200" dirty="0" smtClean="0">
                <a:latin typeface="Arial" charset="0"/>
                <a:ea typeface="Arial" charset="0"/>
                <a:cs typeface="Arial" charset="0"/>
              </a:rPr>
              <a:t>The goal of the program is to introduce children with disabilities to a variety of technology concepts increase their knowledge, skills and self confidence.  </a:t>
            </a:r>
            <a:endParaRPr lang="en-US" sz="1200" dirty="0">
              <a:latin typeface="Arial" charset="0"/>
              <a:ea typeface="Arial" charset="0"/>
              <a:cs typeface="Arial" charset="0"/>
            </a:endParaRPr>
          </a:p>
          <a:p>
            <a:pPr algn="ctr"/>
            <a:endParaRPr lang="en-US" sz="1200" dirty="0" smtClean="0">
              <a:latin typeface="Arial" charset="0"/>
              <a:ea typeface="Arial" charset="0"/>
              <a:cs typeface="Arial" charset="0"/>
            </a:endParaRPr>
          </a:p>
          <a:p>
            <a:pPr algn="ctr"/>
            <a:r>
              <a:rPr lang="en-US" sz="1200" dirty="0" smtClean="0">
                <a:latin typeface="Arial" charset="0"/>
                <a:ea typeface="Arial" charset="0"/>
                <a:cs typeface="Arial" charset="0"/>
              </a:rPr>
              <a:t>Visit the ATRC website for more information on CAMP COOL </a:t>
            </a:r>
            <a:r>
              <a:rPr lang="mr-IN" sz="1200" dirty="0" smtClean="0">
                <a:latin typeface="Arial" charset="0"/>
                <a:ea typeface="Arial" charset="0"/>
                <a:cs typeface="Arial" charset="0"/>
              </a:rPr>
              <a:t>–</a:t>
            </a:r>
            <a:r>
              <a:rPr lang="en-US" sz="1200" dirty="0" smtClean="0">
                <a:latin typeface="Arial" charset="0"/>
                <a:ea typeface="Arial" charset="0"/>
                <a:cs typeface="Arial" charset="0"/>
              </a:rPr>
              <a:t> WWW.ATRC.ORG</a:t>
            </a:r>
            <a:endParaRPr lang="en-US" sz="1200" dirty="0">
              <a:latin typeface="Arial" charset="0"/>
              <a:ea typeface="Arial" charset="0"/>
              <a:cs typeface="Arial" charset="0"/>
            </a:endParaRPr>
          </a:p>
        </p:txBody>
      </p:sp>
    </p:spTree>
    <p:extLst>
      <p:ext uri="{BB962C8B-B14F-4D97-AF65-F5344CB8AC3E}">
        <p14:creationId xmlns:p14="http://schemas.microsoft.com/office/powerpoint/2010/main" val="2356247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TAP 2016">
  <a:themeElements>
    <a:clrScheme name="AT3 ATAP">
      <a:dk1>
        <a:srgbClr val="286295"/>
      </a:dk1>
      <a:lt1>
        <a:sysClr val="window" lastClr="FFFFFF"/>
      </a:lt1>
      <a:dk2>
        <a:srgbClr val="286295"/>
      </a:dk2>
      <a:lt2>
        <a:srgbClr val="DEDEE0"/>
      </a:lt2>
      <a:accent1>
        <a:srgbClr val="286295"/>
      </a:accent1>
      <a:accent2>
        <a:srgbClr val="726056"/>
      </a:accent2>
      <a:accent3>
        <a:srgbClr val="AC956E"/>
      </a:accent3>
      <a:accent4>
        <a:srgbClr val="808DA9"/>
      </a:accent4>
      <a:accent5>
        <a:srgbClr val="424E5B"/>
      </a:accent5>
      <a:accent6>
        <a:srgbClr val="730E00"/>
      </a:accent6>
      <a:hlink>
        <a:srgbClr val="004F7F"/>
      </a:hlink>
      <a:folHlink>
        <a:srgbClr val="0074BC"/>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ATAP 2016" id="{5C0AAB18-0624-4688-AF53-448AFCC96E83}" vid="{80D29F2F-F740-4680-938B-6A64AE6E42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TotalTime>
  <Words>711</Words>
  <Application>Microsoft Office PowerPoint</Application>
  <PresentationFormat>Widescreen</PresentationFormat>
  <Paragraphs>74</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Times New Roman</vt:lpstr>
      <vt:lpstr>Wingdings</vt:lpstr>
      <vt:lpstr>ATAP 2016</vt:lpstr>
      <vt:lpstr>One Big (Good) Thing</vt:lpstr>
      <vt:lpstr>CNMI Assistive Technology Program</vt:lpstr>
      <vt:lpstr>CNMI Assistive Technology Program</vt:lpstr>
      <vt:lpstr>Delaware </vt:lpstr>
      <vt:lpstr>Delaware Education Technology Task Force Three subcommittees: infrastructure, teaching &amp; learning, and assistive technology</vt:lpstr>
      <vt:lpstr>       FAAST Regional ReUse Centers FAAST has partnered with Center’s  for Independent Living located in Broward, Fort Myers, Miami, Pensacola and Tampa to provide Regional Reuse Centers throughout Florida.</vt:lpstr>
      <vt:lpstr>Georgia – Tools for Life</vt:lpstr>
      <vt:lpstr>Assistive Technology Decision Tree/Algorithm Tool(s)</vt:lpstr>
      <vt:lpstr>PowerPoint Presentation</vt:lpstr>
      <vt:lpstr>With ATAC Funding  New Jersey State Library’s Talking Books and Braille Center provided training to Veterans on uses of everyday technology (smartphones / tablets) to increase independence.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Carr</dc:creator>
  <cp:lastModifiedBy>Kathy</cp:lastModifiedBy>
  <cp:revision>33</cp:revision>
  <dcterms:created xsi:type="dcterms:W3CDTF">2017-01-17T14:22:41Z</dcterms:created>
  <dcterms:modified xsi:type="dcterms:W3CDTF">2017-04-05T16:38:33Z</dcterms:modified>
</cp:coreProperties>
</file>