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84"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AE46D0F-E537-426D-BC1C-BCCFF586E0FE}" type="datetimeFigureOut">
              <a:rPr lang="en-US" smtClean="0"/>
              <a:t>2/27/2017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7DBC425-28AE-4D45-9349-C7592CEE4BD9}" type="slidenum">
              <a:rPr lang="en-US" smtClean="0"/>
              <a:t>‹#›</a:t>
            </a:fld>
            <a:endParaRPr lang="en-US" dirty="0"/>
          </a:p>
        </p:txBody>
      </p:sp>
    </p:spTree>
    <p:extLst>
      <p:ext uri="{BB962C8B-B14F-4D97-AF65-F5344CB8AC3E}">
        <p14:creationId xmlns:p14="http://schemas.microsoft.com/office/powerpoint/2010/main" val="104668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B44DBF4-B79E-4F03-A202-B13FB04BDCF8}" type="datetimeFigureOut">
              <a:rPr lang="en-US" smtClean="0"/>
              <a:t>2/27/2017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B9EB0A9-6C60-4E58-BCFD-182C2AD82562}" type="slidenum">
              <a:rPr lang="en-US" smtClean="0"/>
              <a:t>‹#›</a:t>
            </a:fld>
            <a:endParaRPr lang="en-US"/>
          </a:p>
        </p:txBody>
      </p:sp>
    </p:spTree>
    <p:extLst>
      <p:ext uri="{BB962C8B-B14F-4D97-AF65-F5344CB8AC3E}">
        <p14:creationId xmlns:p14="http://schemas.microsoft.com/office/powerpoint/2010/main" val="355768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listening2leaders.com/shape-quiz-learn-colleagu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F5588-4E1A-464E-B0FD-03F95255B694}" type="slidenum">
              <a:rPr lang="en-US" smtClean="0"/>
              <a:t>12</a:t>
            </a:fld>
            <a:endParaRPr lang="en-US"/>
          </a:p>
        </p:txBody>
      </p:sp>
    </p:spTree>
    <p:extLst>
      <p:ext uri="{BB962C8B-B14F-4D97-AF65-F5344CB8AC3E}">
        <p14:creationId xmlns:p14="http://schemas.microsoft.com/office/powerpoint/2010/main" val="372345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shape quiz: </a:t>
            </a:r>
            <a:r>
              <a:rPr lang="en-US" sz="1200" u="sng" kern="1200" dirty="0" smtClean="0">
                <a:solidFill>
                  <a:schemeClr val="tx1"/>
                </a:solidFill>
                <a:effectLst/>
                <a:latin typeface="+mn-lt"/>
                <a:ea typeface="+mn-ea"/>
                <a:cs typeface="+mn-cs"/>
                <a:hlinkClick r:id="rId3"/>
              </a:rPr>
              <a:t>http://listening2leaders.com/shape-quiz-learn-colleagues/</a:t>
            </a:r>
            <a:r>
              <a:rPr lang="en-US" sz="1200" u="sng"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D9F5588-4E1A-464E-B0FD-03F95255B694}" type="slidenum">
              <a:rPr lang="en-US" smtClean="0"/>
              <a:t>26</a:t>
            </a:fld>
            <a:endParaRPr lang="en-US"/>
          </a:p>
        </p:txBody>
      </p:sp>
    </p:spTree>
    <p:extLst>
      <p:ext uri="{BB962C8B-B14F-4D97-AF65-F5344CB8AC3E}">
        <p14:creationId xmlns:p14="http://schemas.microsoft.com/office/powerpoint/2010/main" val="279318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partners: state register, social media, advisory council, newsletters,</a:t>
            </a:r>
            <a:r>
              <a:rPr lang="en-US" baseline="0" dirty="0" smtClean="0"/>
              <a:t> email list, word of mouth, asking other agencies/organizations to get the word out</a:t>
            </a:r>
          </a:p>
          <a:p>
            <a:r>
              <a:rPr lang="en-US" baseline="0" dirty="0" smtClean="0"/>
              <a:t>Establishing procedures: important to be consistent, have written policies and procedures (review regularly and be willing to revise)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9F5588-4E1A-464E-B0FD-03F95255B694}" type="slidenum">
              <a:rPr lang="en-US" smtClean="0"/>
              <a:t>27</a:t>
            </a:fld>
            <a:endParaRPr lang="en-US"/>
          </a:p>
        </p:txBody>
      </p:sp>
    </p:spTree>
    <p:extLst>
      <p:ext uri="{BB962C8B-B14F-4D97-AF65-F5344CB8AC3E}">
        <p14:creationId xmlns:p14="http://schemas.microsoft.com/office/powerpoint/2010/main" val="345228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Contracts</a:t>
            </a:r>
            <a:r>
              <a:rPr lang="en-US" baseline="0" dirty="0" smtClean="0"/>
              <a:t> influenced by state/territory demographics </a:t>
            </a:r>
          </a:p>
          <a:p>
            <a:endParaRPr lang="en-US" baseline="0" dirty="0" smtClean="0"/>
          </a:p>
          <a:p>
            <a:r>
              <a:rPr lang="en-US" baseline="0" dirty="0" smtClean="0"/>
              <a:t>Urban/Rural statistics from: </a:t>
            </a:r>
            <a:endParaRPr lang="en-US" dirty="0" smtClean="0"/>
          </a:p>
          <a:p>
            <a:r>
              <a:rPr lang="en-US" dirty="0" smtClean="0"/>
              <a:t>From Greater Minnesota: Refined &amp; Revisited (2017 Report – MN Demographic</a:t>
            </a:r>
            <a:r>
              <a:rPr lang="en-US" baseline="0" dirty="0" smtClean="0"/>
              <a:t> Center) </a:t>
            </a:r>
          </a:p>
          <a:p>
            <a:endParaRPr lang="en-US" baseline="0" dirty="0" smtClean="0"/>
          </a:p>
          <a:p>
            <a:r>
              <a:rPr lang="en-US" baseline="0" dirty="0" smtClean="0"/>
              <a:t>Definition:</a:t>
            </a:r>
            <a:endParaRPr lang="en-US" dirty="0" smtClean="0"/>
          </a:p>
          <a:p>
            <a:r>
              <a:rPr lang="en-US" dirty="0" smtClean="0"/>
              <a:t>Urban</a:t>
            </a:r>
            <a:r>
              <a:rPr lang="en-US" baseline="0" dirty="0" smtClean="0"/>
              <a:t> – population over 50,000</a:t>
            </a:r>
          </a:p>
          <a:p>
            <a:r>
              <a:rPr lang="en-US" baseline="0" dirty="0" smtClean="0"/>
              <a:t>Large town – population between 10,000 and 49,999</a:t>
            </a:r>
          </a:p>
          <a:p>
            <a:r>
              <a:rPr lang="en-US" baseline="0" dirty="0" smtClean="0"/>
              <a:t>Small town – population between 2,500 to 9,999</a:t>
            </a:r>
          </a:p>
          <a:p>
            <a:r>
              <a:rPr lang="en-US" baseline="0" dirty="0" smtClean="0"/>
              <a:t>Rural – population under 2,500 </a:t>
            </a:r>
          </a:p>
          <a:p>
            <a:endParaRPr lang="en-US" baseline="0" dirty="0" smtClean="0"/>
          </a:p>
          <a:p>
            <a:r>
              <a:rPr lang="en-US" baseline="0" dirty="0" smtClean="0"/>
              <a:t>Disability statistic based on 2015 American Community Survey</a:t>
            </a:r>
            <a:endParaRPr lang="en-US" dirty="0"/>
          </a:p>
        </p:txBody>
      </p:sp>
      <p:sp>
        <p:nvSpPr>
          <p:cNvPr id="4" name="Slide Number Placeholder 3"/>
          <p:cNvSpPr>
            <a:spLocks noGrp="1"/>
          </p:cNvSpPr>
          <p:nvPr>
            <p:ph type="sldNum" sz="quarter" idx="10"/>
          </p:nvPr>
        </p:nvSpPr>
        <p:spPr/>
        <p:txBody>
          <a:bodyPr/>
          <a:lstStyle/>
          <a:p>
            <a:fld id="{6D9F5588-4E1A-464E-B0FD-03F95255B694}" type="slidenum">
              <a:rPr lang="en-US" smtClean="0"/>
              <a:t>14</a:t>
            </a:fld>
            <a:endParaRPr lang="en-US"/>
          </a:p>
        </p:txBody>
      </p:sp>
    </p:spTree>
    <p:extLst>
      <p:ext uri="{BB962C8B-B14F-4D97-AF65-F5344CB8AC3E}">
        <p14:creationId xmlns:p14="http://schemas.microsoft.com/office/powerpoint/2010/main" val="231303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Partners</a:t>
            </a:r>
            <a:r>
              <a:rPr lang="en-US" baseline="0" dirty="0" smtClean="0"/>
              <a:t> required to collect completed customer surveys and retain for 7 years, as required by state retention policy, and must furnish copies of completed surveys, if requested.</a:t>
            </a:r>
          </a:p>
          <a:p>
            <a:endParaRPr lang="en-US" baseline="0" dirty="0" smtClean="0"/>
          </a:p>
          <a:p>
            <a:r>
              <a:rPr lang="en-US" baseline="0" dirty="0" smtClean="0"/>
              <a:t>STAR has had one instance where it investigated a specific partner for performance concerns; having access to completed customer surveys helped during the investigation. </a:t>
            </a:r>
            <a:endParaRPr lang="en-US" dirty="0"/>
          </a:p>
        </p:txBody>
      </p:sp>
      <p:sp>
        <p:nvSpPr>
          <p:cNvPr id="4" name="Slide Number Placeholder 3"/>
          <p:cNvSpPr>
            <a:spLocks noGrp="1"/>
          </p:cNvSpPr>
          <p:nvPr>
            <p:ph type="sldNum" sz="quarter" idx="10"/>
          </p:nvPr>
        </p:nvSpPr>
        <p:spPr/>
        <p:txBody>
          <a:bodyPr/>
          <a:lstStyle/>
          <a:p>
            <a:fld id="{6D9F5588-4E1A-464E-B0FD-03F95255B694}" type="slidenum">
              <a:rPr lang="en-US" smtClean="0"/>
              <a:t>15</a:t>
            </a:fld>
            <a:endParaRPr lang="en-US"/>
          </a:p>
        </p:txBody>
      </p:sp>
    </p:spTree>
    <p:extLst>
      <p:ext uri="{BB962C8B-B14F-4D97-AF65-F5344CB8AC3E}">
        <p14:creationId xmlns:p14="http://schemas.microsoft.com/office/powerpoint/2010/main" val="194610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 still uses 105 point scale</a:t>
            </a:r>
            <a:r>
              <a:rPr lang="en-US" baseline="0" dirty="0" smtClean="0"/>
              <a:t> but categories/point allocations have changed. </a:t>
            </a:r>
            <a:endParaRPr lang="en-US" dirty="0"/>
          </a:p>
        </p:txBody>
      </p:sp>
      <p:sp>
        <p:nvSpPr>
          <p:cNvPr id="4" name="Slide Number Placeholder 3"/>
          <p:cNvSpPr>
            <a:spLocks noGrp="1"/>
          </p:cNvSpPr>
          <p:nvPr>
            <p:ph type="sldNum" sz="quarter" idx="10"/>
          </p:nvPr>
        </p:nvSpPr>
        <p:spPr/>
        <p:txBody>
          <a:bodyPr/>
          <a:lstStyle/>
          <a:p>
            <a:fld id="{6D9F5588-4E1A-464E-B0FD-03F95255B694}" type="slidenum">
              <a:rPr lang="en-US" smtClean="0"/>
              <a:t>17</a:t>
            </a:fld>
            <a:endParaRPr lang="en-US"/>
          </a:p>
        </p:txBody>
      </p:sp>
    </p:spTree>
    <p:extLst>
      <p:ext uri="{BB962C8B-B14F-4D97-AF65-F5344CB8AC3E}">
        <p14:creationId xmlns:p14="http://schemas.microsoft.com/office/powerpoint/2010/main" val="71040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Unclear to what extent other factors,</a:t>
            </a:r>
            <a:r>
              <a:rPr lang="en-US" baseline="0" dirty="0" smtClean="0"/>
              <a:t> beyond the contract structure, influenced response to RFP </a:t>
            </a:r>
          </a:p>
          <a:p>
            <a:endParaRPr lang="en-US" baseline="0" dirty="0" smtClean="0"/>
          </a:p>
          <a:p>
            <a:r>
              <a:rPr lang="en-US" baseline="0" dirty="0" smtClean="0"/>
              <a:t>AT community providers have been dwindling due to staffing shortages and decreased resources. </a:t>
            </a:r>
            <a:endParaRPr lang="en-US" dirty="0"/>
          </a:p>
        </p:txBody>
      </p:sp>
      <p:sp>
        <p:nvSpPr>
          <p:cNvPr id="4" name="Slide Number Placeholder 3"/>
          <p:cNvSpPr>
            <a:spLocks noGrp="1"/>
          </p:cNvSpPr>
          <p:nvPr>
            <p:ph type="sldNum" sz="quarter" idx="10"/>
          </p:nvPr>
        </p:nvSpPr>
        <p:spPr/>
        <p:txBody>
          <a:bodyPr/>
          <a:lstStyle/>
          <a:p>
            <a:fld id="{6D9F5588-4E1A-464E-B0FD-03F95255B694}" type="slidenum">
              <a:rPr lang="en-US" smtClean="0"/>
              <a:t>18</a:t>
            </a:fld>
            <a:endParaRPr lang="en-US"/>
          </a:p>
        </p:txBody>
      </p:sp>
    </p:spTree>
    <p:extLst>
      <p:ext uri="{BB962C8B-B14F-4D97-AF65-F5344CB8AC3E}">
        <p14:creationId xmlns:p14="http://schemas.microsoft.com/office/powerpoint/2010/main" val="4246180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F5588-4E1A-464E-B0FD-03F95255B694}" type="slidenum">
              <a:rPr lang="en-US" smtClean="0"/>
              <a:t>22</a:t>
            </a:fld>
            <a:endParaRPr lang="en-US"/>
          </a:p>
        </p:txBody>
      </p:sp>
    </p:spTree>
    <p:extLst>
      <p:ext uri="{BB962C8B-B14F-4D97-AF65-F5344CB8AC3E}">
        <p14:creationId xmlns:p14="http://schemas.microsoft.com/office/powerpoint/2010/main" val="372267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from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Reimbursement for travel incurred by the Contractor as a result of this contract  will only be made when the total is over 50 miles round trip.  Reimbursement will not exceed $300.00 quarterly during the term of the work order. Reimbursement rates for mileage will follow the IRS guidelines for reimbursement and will be adjusted if such rates change during the time of the work order.  Requests for travel reimbursement must be submitted on a Postage and Travel Expense Report (Exhibit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along with a Request for Funds form (Exhibit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and appropriate receipts.  Postage expenses will be reimbursed when the total cost for postage is over $20.00.  Requests for reimbursement of postage expenses must be submitted on a Postage and Travel Expense Report (Exhibit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along with Request for Funds form (Exhibit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and appropriate receipts.  Reimbursement will not exceed $300.00 for each quarter of a work order.</a:t>
            </a:r>
          </a:p>
          <a:p>
            <a:endParaRPr lang="en-US" dirty="0"/>
          </a:p>
        </p:txBody>
      </p:sp>
      <p:sp>
        <p:nvSpPr>
          <p:cNvPr id="4" name="Slide Number Placeholder 3"/>
          <p:cNvSpPr>
            <a:spLocks noGrp="1"/>
          </p:cNvSpPr>
          <p:nvPr>
            <p:ph type="sldNum" sz="quarter" idx="10"/>
          </p:nvPr>
        </p:nvSpPr>
        <p:spPr/>
        <p:txBody>
          <a:bodyPr/>
          <a:lstStyle/>
          <a:p>
            <a:fld id="{6D9F5588-4E1A-464E-B0FD-03F95255B694}" type="slidenum">
              <a:rPr lang="en-US" smtClean="0"/>
              <a:t>23</a:t>
            </a:fld>
            <a:endParaRPr lang="en-US"/>
          </a:p>
        </p:txBody>
      </p:sp>
    </p:spTree>
    <p:extLst>
      <p:ext uri="{BB962C8B-B14F-4D97-AF65-F5344CB8AC3E}">
        <p14:creationId xmlns:p14="http://schemas.microsoft.com/office/powerpoint/2010/main" val="340083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F5588-4E1A-464E-B0FD-03F95255B694}" type="slidenum">
              <a:rPr lang="en-US" smtClean="0"/>
              <a:t>24</a:t>
            </a:fld>
            <a:endParaRPr lang="en-US"/>
          </a:p>
        </p:txBody>
      </p:sp>
    </p:spTree>
    <p:extLst>
      <p:ext uri="{BB962C8B-B14F-4D97-AF65-F5344CB8AC3E}">
        <p14:creationId xmlns:p14="http://schemas.microsoft.com/office/powerpoint/2010/main" val="3580257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partners: state register, social media, advisory council, newsletters,</a:t>
            </a:r>
            <a:r>
              <a:rPr lang="en-US" baseline="0" dirty="0" smtClean="0"/>
              <a:t> email list, word of mouth, asking other agencies/organizations to get the word out</a:t>
            </a:r>
          </a:p>
          <a:p>
            <a:r>
              <a:rPr lang="en-US" baseline="0" dirty="0" smtClean="0"/>
              <a:t>Establishing procedures: important to be consistent, have written policies and procedures (review regularly and be willing to revise)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9F5588-4E1A-464E-B0FD-03F95255B694}" type="slidenum">
              <a:rPr lang="en-US" smtClean="0"/>
              <a:t>25</a:t>
            </a:fld>
            <a:endParaRPr lang="en-US"/>
          </a:p>
        </p:txBody>
      </p:sp>
    </p:spTree>
    <p:extLst>
      <p:ext uri="{BB962C8B-B14F-4D97-AF65-F5344CB8AC3E}">
        <p14:creationId xmlns:p14="http://schemas.microsoft.com/office/powerpoint/2010/main" val="264531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3200400"/>
            <a:ext cx="10058400" cy="1524000"/>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100">
                <a:solidFill>
                  <a:srgbClr val="28629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2/27/2017</a:t>
            </a:fld>
            <a:endParaRPr lang="en-US" dirty="0"/>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1609810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Sol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600" y="1524000"/>
            <a:ext cx="11988800" cy="3767328"/>
          </a:xfrm>
        </p:spPr>
        <p:txBody>
          <a:bodyPr/>
          <a:lstStyle>
            <a:lvl1pPr marL="0" indent="0" algn="ctr">
              <a:buNone/>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p:txBody>
      </p:sp>
      <p:sp>
        <p:nvSpPr>
          <p:cNvPr id="5" name="Date Placeholder 4"/>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2/27/2017</a:t>
            </a:fld>
            <a:endParaRPr lang="en-US" dirty="0"/>
          </a:p>
        </p:txBody>
      </p:sp>
      <p:sp>
        <p:nvSpPr>
          <p:cNvPr id="6" name="Footer Placeholder 5"/>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6560951-A75D-400A-806A-61982FF3643B}" type="slidenum">
              <a:rPr lang="en-US" smtClean="0"/>
              <a:t>‹#›</a:t>
            </a:fld>
            <a:endParaRPr lang="en-US" dirty="0"/>
          </a:p>
        </p:txBody>
      </p:sp>
      <p:sp>
        <p:nvSpPr>
          <p:cNvPr id="2" name="Title 1"/>
          <p:cNvSpPr>
            <a:spLocks noGrp="1"/>
          </p:cNvSpPr>
          <p:nvPr>
            <p:ph type="title"/>
          </p:nvPr>
        </p:nvSpPr>
        <p:spPr>
          <a:xfrm>
            <a:off x="0" y="381000"/>
            <a:ext cx="12192000" cy="1066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658793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767449"/>
            <a:ext cx="10871200" cy="95941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3200" y="2057400"/>
            <a:ext cx="11785600" cy="3886200"/>
          </a:xfrm>
        </p:spPr>
        <p:txBody>
          <a:bodyPr anchor="t" anchorCtr="0"/>
          <a:lstStyle>
            <a:lvl1pPr>
              <a:defRPr>
                <a:solidFill>
                  <a:srgbClr val="28629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2/27/2017</a:t>
            </a:fld>
            <a:endParaRPr lang="en-US" dirty="0"/>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1986256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image, attribution">
    <p:spTree>
      <p:nvGrpSpPr>
        <p:cNvPr id="1" name=""/>
        <p:cNvGrpSpPr/>
        <p:nvPr/>
      </p:nvGrpSpPr>
      <p:grpSpPr>
        <a:xfrm>
          <a:off x="0" y="0"/>
          <a:ext cx="0" cy="0"/>
          <a:chOff x="0" y="0"/>
          <a:chExt cx="0" cy="0"/>
        </a:xfrm>
      </p:grpSpPr>
      <p:sp>
        <p:nvSpPr>
          <p:cNvPr id="9" name="Title 1"/>
          <p:cNvSpPr>
            <a:spLocks noGrp="1"/>
          </p:cNvSpPr>
          <p:nvPr>
            <p:ph type="title"/>
          </p:nvPr>
        </p:nvSpPr>
        <p:spPr>
          <a:xfrm>
            <a:off x="203200" y="767449"/>
            <a:ext cx="10871200" cy="95941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3200" y="2057400"/>
            <a:ext cx="11785600" cy="3733800"/>
          </a:xfrm>
        </p:spPr>
        <p:txBody>
          <a:bodyPr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3657600" y="5791200"/>
            <a:ext cx="4876800" cy="304800"/>
          </a:xfrm>
        </p:spPr>
        <p:txBody>
          <a:bodyPr/>
          <a:lstStyle>
            <a:lvl1pPr marL="0" indent="0" algn="ctr">
              <a:buNone/>
              <a:defRPr sz="750"/>
            </a:lvl1pPr>
            <a:lvl2pPr marL="240030" indent="0">
              <a:buNone/>
              <a:defRPr/>
            </a:lvl2pPr>
          </a:lstStyle>
          <a:p>
            <a:pPr lvl="0"/>
            <a:r>
              <a:rPr lang="en-US" dirty="0" smtClean="0"/>
              <a:t>Click to edit Master text </a:t>
            </a:r>
            <a:r>
              <a:rPr lang="en-US" dirty="0" err="1" smtClean="0"/>
              <a:t>stylesl</a:t>
            </a:r>
            <a:endParaRPr lang="en-US" dirty="0"/>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2/27/2017</a:t>
            </a:fld>
            <a:endParaRPr lang="en-US" dirty="0"/>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15418197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hree Content">
    <p:spTree>
      <p:nvGrpSpPr>
        <p:cNvPr id="1" name=""/>
        <p:cNvGrpSpPr/>
        <p:nvPr/>
      </p:nvGrpSpPr>
      <p:grpSpPr>
        <a:xfrm>
          <a:off x="0" y="0"/>
          <a:ext cx="0" cy="0"/>
          <a:chOff x="0" y="0"/>
          <a:chExt cx="0" cy="0"/>
        </a:xfrm>
      </p:grpSpPr>
      <p:sp>
        <p:nvSpPr>
          <p:cNvPr id="9" name="Title 1"/>
          <p:cNvSpPr>
            <a:spLocks noGrp="1"/>
          </p:cNvSpPr>
          <p:nvPr>
            <p:ph type="title"/>
          </p:nvPr>
        </p:nvSpPr>
        <p:spPr>
          <a:xfrm>
            <a:off x="203200" y="767449"/>
            <a:ext cx="10871200" cy="95941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3200" y="1766460"/>
            <a:ext cx="11785600" cy="2057400"/>
          </a:xfrm>
        </p:spPr>
        <p:txBody>
          <a:bodyPr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203200" y="3934695"/>
            <a:ext cx="5791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7600" y="3934695"/>
            <a:ext cx="5791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2/27/2017</a:t>
            </a:fld>
            <a:endParaRPr lang="en-US" dirty="0"/>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414865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3276600"/>
            <a:ext cx="10058400" cy="1676400"/>
          </a:xfrm>
        </p:spPr>
        <p:txBody>
          <a:bodyPr anchor="b" anchorCtr="0"/>
          <a:lstStyle>
            <a:lvl1pPr algn="l">
              <a:defRPr sz="405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5105400"/>
            <a:ext cx="9144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2/27/2017</a:t>
            </a:fld>
            <a:endParaRPr lang="en-US" dirty="0"/>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6560951-A75D-400A-806A-61982FF3643B}" type="slidenum">
              <a:rPr lang="en-US" smtClean="0"/>
              <a:t>‹#›</a:t>
            </a:fld>
            <a:endParaRPr lang="en-US" dirty="0"/>
          </a:p>
        </p:txBody>
      </p:sp>
      <p:sp>
        <p:nvSpPr>
          <p:cNvPr id="8" name="Rectangle 7"/>
          <p:cNvSpPr/>
          <p:nvPr/>
        </p:nvSpPr>
        <p:spPr>
          <a:xfrm>
            <a:off x="1036320" y="5029200"/>
            <a:ext cx="10058400" cy="27432"/>
          </a:xfrm>
          <a:prstGeom prst="rect">
            <a:avLst/>
          </a:prstGeom>
          <a:solidFill>
            <a:srgbClr val="065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5931415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2/27/2017</a:t>
            </a:fld>
            <a:endParaRPr lang="en-US" dirty="0"/>
          </a:p>
        </p:txBody>
      </p:sp>
      <p:sp>
        <p:nvSpPr>
          <p:cNvPr id="6" name="Footer Placeholder 5"/>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33041084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2/27/2017</a:t>
            </a:fld>
            <a:endParaRPr lang="en-US" dirty="0"/>
          </a:p>
        </p:txBody>
      </p:sp>
      <p:sp>
        <p:nvSpPr>
          <p:cNvPr id="8" name="Footer Placeholder 7"/>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6560951-A75D-400A-806A-61982FF3643B}" type="slidenum">
              <a:rPr lang="en-US" smtClean="0"/>
              <a:t>‹#›</a:t>
            </a:fld>
            <a:endParaRPr lang="en-US" dirty="0"/>
          </a:p>
        </p:txBody>
      </p:sp>
      <p:cxnSp>
        <p:nvCxnSpPr>
          <p:cNvPr id="11" name="Straight Connector 10"/>
          <p:cNvCxnSpPr/>
          <p:nvPr/>
        </p:nvCxnSpPr>
        <p:spPr>
          <a:xfrm>
            <a:off x="1011936" y="1249362"/>
            <a:ext cx="4876800" cy="1588"/>
          </a:xfrm>
          <a:prstGeom prst="line">
            <a:avLst/>
          </a:prstGeom>
          <a:ln>
            <a:solidFill>
              <a:srgbClr val="065E9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a:ln>
            <a:solidFill>
              <a:srgbClr val="065E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0047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4050" b="0"/>
            </a:lvl1pPr>
          </a:lstStyle>
          <a:p>
            <a:r>
              <a:rPr lang="en-US" smtClean="0"/>
              <a:t>Click to edit Master title style</a:t>
            </a:r>
            <a:endParaRPr lang="en-US" dirty="0"/>
          </a:p>
        </p:txBody>
      </p:sp>
      <p:sp>
        <p:nvSpPr>
          <p:cNvPr id="3" name="Picture Placeholder 2"/>
          <p:cNvSpPr>
            <a:spLocks noGrp="1"/>
          </p:cNvSpPr>
          <p:nvPr>
            <p:ph type="pic" idx="1"/>
          </p:nvPr>
        </p:nvSpPr>
        <p:spPr>
          <a:xfrm>
            <a:off x="1246539" y="682559"/>
            <a:ext cx="9714807" cy="2786062"/>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75421" y="3505200"/>
            <a:ext cx="98552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t>2/27/2017</a:t>
            </a:fld>
            <a:endParaRPr lang="en-US" dirty="0"/>
          </a:p>
        </p:txBody>
      </p:sp>
      <p:sp>
        <p:nvSpPr>
          <p:cNvPr id="6" name="Footer Placeholder 5"/>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6560951-A75D-400A-806A-61982FF3643B}" type="slidenum">
              <a:rPr lang="en-US" smtClean="0"/>
              <a:t>‹#›</a:t>
            </a:fld>
            <a:endParaRPr lang="en-US" dirty="0"/>
          </a:p>
        </p:txBody>
      </p:sp>
    </p:spTree>
    <p:extLst>
      <p:ext uri="{BB962C8B-B14F-4D97-AF65-F5344CB8AC3E}">
        <p14:creationId xmlns:p14="http://schemas.microsoft.com/office/powerpoint/2010/main" val="16201038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6560951-A75D-400A-806A-61982FF3643B}" type="slidenum">
              <a:rPr lang="en-US" smtClean="0"/>
              <a:t>‹#›</a:t>
            </a:fld>
            <a:endParaRPr lang="en-US" dirty="0"/>
          </a:p>
        </p:txBody>
      </p:sp>
      <p:sp>
        <p:nvSpPr>
          <p:cNvPr id="4" name="Footer Placeholder 3"/>
          <p:cNvSpPr>
            <a:spLocks noGrp="1"/>
          </p:cNvSpPr>
          <p:nvPr>
            <p:ph type="ftr" sz="quarter" idx="11"/>
          </p:nvPr>
        </p:nvSpPr>
        <p:spPr>
          <a:xfrm>
            <a:off x="1015999" y="6208779"/>
            <a:ext cx="6498492" cy="365125"/>
          </a:xfrm>
          <a:prstGeom prst="rect">
            <a:avLst/>
          </a:prstGeom>
        </p:spPr>
        <p:txBody>
          <a:bodyPr/>
          <a:lstStyle/>
          <a:p>
            <a:endParaRPr lang="en-US" dirty="0"/>
          </a:p>
        </p:txBody>
      </p:sp>
      <p:sp>
        <p:nvSpPr>
          <p:cNvPr id="5" name="Date Placeholder 4"/>
          <p:cNvSpPr>
            <a:spLocks noGrp="1"/>
          </p:cNvSpPr>
          <p:nvPr>
            <p:ph type="dt" sz="half" idx="12"/>
          </p:nvPr>
        </p:nvSpPr>
        <p:spPr>
          <a:xfrm>
            <a:off x="8331200" y="6208779"/>
            <a:ext cx="2844800" cy="365125"/>
          </a:xfrm>
          <a:prstGeom prst="rect">
            <a:avLst/>
          </a:prstGeom>
        </p:spPr>
        <p:txBody>
          <a:bodyPr/>
          <a:lstStyle/>
          <a:p>
            <a:fld id="{2C1C807A-0998-475D-9D1B-A539C0BB057A}" type="datetimeFigureOut">
              <a:rPr lang="en-US" smtClean="0"/>
              <a:t>2/27/2017</a:t>
            </a:fld>
            <a:endParaRPr lang="en-US" dirty="0"/>
          </a:p>
        </p:txBody>
      </p:sp>
    </p:spTree>
    <p:extLst>
      <p:ext uri="{BB962C8B-B14F-4D97-AF65-F5344CB8AC3E}">
        <p14:creationId xmlns:p14="http://schemas.microsoft.com/office/powerpoint/2010/main" val="27118249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160000" y="5687571"/>
            <a:ext cx="1016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96560951-A75D-400A-806A-61982FF3643B}" type="slidenum">
              <a:rPr lang="en-US" smtClean="0"/>
              <a:t>‹#›</a:t>
            </a:fld>
            <a:endParaRPr lang="en-US" dirty="0"/>
          </a:p>
        </p:txBody>
      </p:sp>
      <p:pic>
        <p:nvPicPr>
          <p:cNvPr id="10" name="Picture 9" descr="ATAP logo"/>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81509" y="54304"/>
            <a:ext cx="1830160" cy="453442"/>
          </a:xfrm>
          <a:prstGeom prst="rect">
            <a:avLst/>
          </a:prstGeom>
        </p:spPr>
      </p:pic>
      <p:pic>
        <p:nvPicPr>
          <p:cNvPr id="4" name="Picture 3" descr="AT3 Center logo"/>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665" y="54304"/>
            <a:ext cx="1201964" cy="673100"/>
          </a:xfrm>
          <a:prstGeom prst="rect">
            <a:avLst/>
          </a:prstGeom>
        </p:spPr>
      </p:pic>
    </p:spTree>
    <p:extLst>
      <p:ext uri="{BB962C8B-B14F-4D97-AF65-F5344CB8AC3E}">
        <p14:creationId xmlns:p14="http://schemas.microsoft.com/office/powerpoint/2010/main" val="1344285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65" r:id="rId5"/>
    <p:sldLayoutId id="2147483667" r:id="rId6"/>
    <p:sldLayoutId id="2147483668" r:id="rId7"/>
    <p:sldLayoutId id="2147483671" r:id="rId8"/>
    <p:sldLayoutId id="2147483674" r:id="rId9"/>
    <p:sldLayoutId id="2147483679" r:id="rId10"/>
  </p:sldLayoutIdLst>
  <p:timing>
    <p:tnLst>
      <p:par>
        <p:cTn id="1" dur="indefinite" restart="never" nodeType="tmRoot"/>
      </p:par>
    </p:tnLst>
  </p:timing>
  <p:txStyles>
    <p:titleStyle>
      <a:lvl1pPr algn="l" defTabSz="685800" rtl="0" eaLnBrk="1" latinLnBrk="0" hangingPunct="1">
        <a:spcBef>
          <a:spcPct val="0"/>
        </a:spcBef>
        <a:buNone/>
        <a:defRPr sz="4050" kern="1200">
          <a:solidFill>
            <a:srgbClr val="28629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rgbClr val="286295"/>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Kim.Moccia@state.mn.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marty.exline@ataporg.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16000" y="2170090"/>
            <a:ext cx="10058400" cy="1524000"/>
          </a:xfrm>
        </p:spPr>
        <p:txBody>
          <a:bodyPr/>
          <a:lstStyle/>
          <a:p>
            <a:pPr algn="ctr"/>
            <a:r>
              <a:rPr lang="en-US" dirty="0" smtClean="0"/>
              <a:t>Care and Feeding of Subcontractors</a:t>
            </a:r>
            <a:endParaRPr lang="en-US" dirty="0"/>
          </a:p>
        </p:txBody>
      </p:sp>
      <p:sp>
        <p:nvSpPr>
          <p:cNvPr id="5" name="Subtitle 4"/>
          <p:cNvSpPr>
            <a:spLocks noGrp="1"/>
          </p:cNvSpPr>
          <p:nvPr>
            <p:ph type="subTitle" idx="1"/>
          </p:nvPr>
        </p:nvSpPr>
        <p:spPr>
          <a:xfrm>
            <a:off x="1930400" y="3876541"/>
            <a:ext cx="9144000" cy="2485623"/>
          </a:xfrm>
        </p:spPr>
        <p:txBody>
          <a:bodyPr>
            <a:normAutofit fontScale="92500" lnSpcReduction="10000"/>
          </a:bodyPr>
          <a:lstStyle/>
          <a:p>
            <a:pPr algn="r"/>
            <a:r>
              <a:rPr lang="en-US" sz="2600" b="1" dirty="0" smtClean="0"/>
              <a:t>2017 Leadership Symposium</a:t>
            </a:r>
          </a:p>
          <a:p>
            <a:pPr algn="r"/>
            <a:r>
              <a:rPr lang="en-US" sz="2600" b="1" dirty="0" smtClean="0"/>
              <a:t>March 27, 2017</a:t>
            </a:r>
          </a:p>
          <a:p>
            <a:endParaRPr lang="en-US" sz="1800" dirty="0" smtClean="0"/>
          </a:p>
          <a:p>
            <a:endParaRPr lang="en-US" sz="1800" dirty="0" smtClean="0"/>
          </a:p>
          <a:p>
            <a:pPr algn="r"/>
            <a:r>
              <a:rPr lang="en-US" sz="2000" dirty="0" smtClean="0"/>
              <a:t>Linda Jaco – Oklahoma Able TECH</a:t>
            </a:r>
          </a:p>
          <a:p>
            <a:pPr algn="r"/>
            <a:r>
              <a:rPr lang="en-US" sz="2000" dirty="0" smtClean="0"/>
              <a:t>Kim Moccia – Minnesota STAR Program</a:t>
            </a:r>
          </a:p>
          <a:p>
            <a:pPr algn="r"/>
            <a:r>
              <a:rPr lang="en-US" sz="2000" dirty="0" smtClean="0"/>
              <a:t>Marty </a:t>
            </a:r>
            <a:r>
              <a:rPr lang="en-US" sz="2000" dirty="0"/>
              <a:t>Exline – AT3 Center (</a:t>
            </a:r>
            <a:r>
              <a:rPr lang="en-US" sz="2000" dirty="0" smtClean="0"/>
              <a:t>moderator)</a:t>
            </a:r>
          </a:p>
        </p:txBody>
      </p:sp>
    </p:spTree>
    <p:extLst>
      <p:ext uri="{BB962C8B-B14F-4D97-AF65-F5344CB8AC3E}">
        <p14:creationId xmlns:p14="http://schemas.microsoft.com/office/powerpoint/2010/main" val="335471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633" y="1087396"/>
            <a:ext cx="10740768" cy="976182"/>
          </a:xfrm>
        </p:spPr>
        <p:txBody>
          <a:bodyPr/>
          <a:lstStyle/>
          <a:p>
            <a:r>
              <a:rPr lang="en-US" sz="4000" dirty="0" smtClean="0"/>
              <a:t>Successful Outcomes</a:t>
            </a:r>
            <a:endParaRPr lang="en-US" sz="4000" dirty="0"/>
          </a:p>
        </p:txBody>
      </p:sp>
      <p:sp>
        <p:nvSpPr>
          <p:cNvPr id="3" name="Subtitle 2"/>
          <p:cNvSpPr>
            <a:spLocks noGrp="1"/>
          </p:cNvSpPr>
          <p:nvPr>
            <p:ph type="subTitle" idx="1"/>
          </p:nvPr>
        </p:nvSpPr>
        <p:spPr>
          <a:xfrm>
            <a:off x="420131" y="2063577"/>
            <a:ext cx="11195220" cy="4324865"/>
          </a:xfrm>
        </p:spPr>
        <p:txBody>
          <a:bodyPr>
            <a:normAutofit/>
          </a:bodyPr>
          <a:lstStyle/>
          <a:p>
            <a:r>
              <a:rPr lang="en-US" sz="3200" dirty="0" smtClean="0"/>
              <a:t>FFY 16 Data:</a:t>
            </a:r>
          </a:p>
          <a:p>
            <a:pPr marL="457200" indent="-457200">
              <a:buFont typeface="Arial" panose="020B0604020202020204" pitchFamily="34" charset="0"/>
              <a:buChar char="•"/>
            </a:pPr>
            <a:r>
              <a:rPr lang="en-US" sz="3200" dirty="0" smtClean="0"/>
              <a:t>ABLE Tech and its partners provided 4,949 AT device demonstrations to 10,133 Oklahomans across OK</a:t>
            </a:r>
          </a:p>
          <a:p>
            <a:pPr marL="457200" indent="-457200">
              <a:buFont typeface="Arial" panose="020B0604020202020204" pitchFamily="34" charset="0"/>
              <a:buChar char="•"/>
            </a:pPr>
            <a:r>
              <a:rPr lang="en-US" sz="3200" dirty="0" smtClean="0"/>
              <a:t>ABLE Tech and its partners provided 2,204 AT short-term loans to </a:t>
            </a:r>
            <a:r>
              <a:rPr lang="en-US" sz="3200" smtClean="0"/>
              <a:t>Oklahomans across OK</a:t>
            </a:r>
            <a:endParaRPr lang="en-US" sz="3200" dirty="0"/>
          </a:p>
        </p:txBody>
      </p:sp>
    </p:spTree>
    <p:extLst>
      <p:ext uri="{BB962C8B-B14F-4D97-AF65-F5344CB8AC3E}">
        <p14:creationId xmlns:p14="http://schemas.microsoft.com/office/powerpoint/2010/main" val="255770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16" y="1075038"/>
            <a:ext cx="10234140" cy="902044"/>
          </a:xfrm>
        </p:spPr>
        <p:txBody>
          <a:bodyPr/>
          <a:lstStyle/>
          <a:p>
            <a:r>
              <a:rPr lang="en-US" sz="4000" dirty="0" smtClean="0"/>
              <a:t>Questions?</a:t>
            </a:r>
            <a:endParaRPr lang="en-US" sz="4000" dirty="0"/>
          </a:p>
        </p:txBody>
      </p:sp>
      <p:sp>
        <p:nvSpPr>
          <p:cNvPr id="3" name="Subtitle 2"/>
          <p:cNvSpPr>
            <a:spLocks noGrp="1"/>
          </p:cNvSpPr>
          <p:nvPr>
            <p:ph type="subTitle" idx="1"/>
          </p:nvPr>
        </p:nvSpPr>
        <p:spPr>
          <a:xfrm>
            <a:off x="395417" y="2458995"/>
            <a:ext cx="9860692" cy="3256005"/>
          </a:xfrm>
        </p:spPr>
        <p:txBody>
          <a:bodyPr>
            <a:normAutofit/>
          </a:bodyPr>
          <a:lstStyle/>
          <a:p>
            <a:r>
              <a:rPr lang="en-US" sz="3200" dirty="0" smtClean="0"/>
              <a:t>Contact Information:</a:t>
            </a:r>
          </a:p>
          <a:p>
            <a:r>
              <a:rPr lang="en-US" sz="3200" dirty="0" smtClean="0"/>
              <a:t>Linda Jaco</a:t>
            </a:r>
          </a:p>
          <a:p>
            <a:r>
              <a:rPr lang="en-US" sz="3200" dirty="0" smtClean="0"/>
              <a:t>Oklahoma ABLE Tech</a:t>
            </a:r>
          </a:p>
          <a:p>
            <a:r>
              <a:rPr lang="en-US" sz="3200" dirty="0" smtClean="0"/>
              <a:t>Phone: 405.744.9864</a:t>
            </a:r>
          </a:p>
          <a:p>
            <a:r>
              <a:rPr lang="en-US" sz="3200" dirty="0" smtClean="0"/>
              <a:t>Email: linda.jaco@okstate.edu</a:t>
            </a:r>
          </a:p>
        </p:txBody>
      </p:sp>
    </p:spTree>
    <p:extLst>
      <p:ext uri="{BB962C8B-B14F-4D97-AF65-F5344CB8AC3E}">
        <p14:creationId xmlns:p14="http://schemas.microsoft.com/office/powerpoint/2010/main" val="92836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1880559"/>
            <a:ext cx="10058400" cy="1524000"/>
          </a:xfrm>
        </p:spPr>
        <p:txBody>
          <a:bodyPr/>
          <a:lstStyle/>
          <a:p>
            <a:r>
              <a:rPr lang="en-US" dirty="0" smtClean="0"/>
              <a:t>Minnesota STAR Program</a:t>
            </a:r>
            <a:endParaRPr lang="en-US" dirty="0"/>
          </a:p>
        </p:txBody>
      </p:sp>
      <p:sp>
        <p:nvSpPr>
          <p:cNvPr id="3" name="Subtitle 2"/>
          <p:cNvSpPr>
            <a:spLocks noGrp="1"/>
          </p:cNvSpPr>
          <p:nvPr>
            <p:ph type="subTitle" idx="1"/>
          </p:nvPr>
        </p:nvSpPr>
        <p:spPr>
          <a:xfrm>
            <a:off x="1110890" y="3404559"/>
            <a:ext cx="9144000" cy="990600"/>
          </a:xfrm>
        </p:spPr>
        <p:txBody>
          <a:bodyPr/>
          <a:lstStyle/>
          <a:p>
            <a:r>
              <a:rPr lang="en-US" dirty="0" smtClean="0"/>
              <a:t>Lessons Learned: Working with Subcontractors </a:t>
            </a:r>
            <a:endParaRPr lang="en-US" dirty="0"/>
          </a:p>
        </p:txBody>
      </p:sp>
    </p:spTree>
    <p:extLst>
      <p:ext uri="{BB962C8B-B14F-4D97-AF65-F5344CB8AC3E}">
        <p14:creationId xmlns:p14="http://schemas.microsoft.com/office/powerpoint/2010/main" val="223499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69" y="1367742"/>
            <a:ext cx="10871200" cy="959416"/>
          </a:xfrm>
        </p:spPr>
        <p:txBody>
          <a:bodyPr>
            <a:normAutofit fontScale="90000"/>
          </a:bodyPr>
          <a:lstStyle/>
          <a:p>
            <a:r>
              <a:rPr lang="en-US" dirty="0" smtClean="0"/>
              <a:t>Contract Evolution  </a:t>
            </a:r>
            <a:br>
              <a:rPr lang="en-US" dirty="0" smtClean="0"/>
            </a:br>
            <a:r>
              <a:rPr lang="en-US" dirty="0" smtClean="0"/>
              <a:t> - </a:t>
            </a:r>
            <a:r>
              <a:rPr lang="en-US" sz="2700" dirty="0" smtClean="0">
                <a:latin typeface="+mn-lt"/>
                <a:ea typeface="+mn-ea"/>
                <a:cs typeface="+mn-cs"/>
              </a:rPr>
              <a:t>Monitoring and Measuring Success</a:t>
            </a:r>
            <a:endParaRPr lang="en-US" sz="2700" dirty="0">
              <a:latin typeface="+mn-lt"/>
              <a:ea typeface="+mn-ea"/>
              <a:cs typeface="+mn-cs"/>
            </a:endParaRPr>
          </a:p>
        </p:txBody>
      </p:sp>
      <p:sp>
        <p:nvSpPr>
          <p:cNvPr id="3" name="Content Placeholder 2"/>
          <p:cNvSpPr>
            <a:spLocks noGrp="1"/>
          </p:cNvSpPr>
          <p:nvPr>
            <p:ph idx="1"/>
          </p:nvPr>
        </p:nvSpPr>
        <p:spPr>
          <a:xfrm>
            <a:off x="1772183" y="2699575"/>
            <a:ext cx="8528971" cy="3886200"/>
          </a:xfrm>
        </p:spPr>
        <p:txBody>
          <a:bodyPr/>
          <a:lstStyle/>
          <a:p>
            <a:r>
              <a:rPr lang="en-US" sz="2400" dirty="0" smtClean="0"/>
              <a:t>2005 – 2011 – Partner Proposed</a:t>
            </a:r>
          </a:p>
          <a:p>
            <a:r>
              <a:rPr lang="en-US" sz="2400" dirty="0" smtClean="0"/>
              <a:t>2010 Peer Review Recommendation</a:t>
            </a:r>
          </a:p>
          <a:p>
            <a:r>
              <a:rPr lang="en-US" sz="2400" dirty="0" smtClean="0"/>
              <a:t>2011 – 2015 – Performance Based</a:t>
            </a:r>
          </a:p>
          <a:p>
            <a:r>
              <a:rPr lang="en-US" sz="2400" dirty="0" smtClean="0"/>
              <a:t>2016 – Present – Master Contract </a:t>
            </a:r>
          </a:p>
          <a:p>
            <a:pPr marL="0" indent="0">
              <a:buNone/>
            </a:pPr>
            <a:endParaRPr lang="en-US" dirty="0"/>
          </a:p>
        </p:txBody>
      </p:sp>
    </p:spTree>
    <p:extLst>
      <p:ext uri="{BB962C8B-B14F-4D97-AF65-F5344CB8AC3E}">
        <p14:creationId xmlns:p14="http://schemas.microsoft.com/office/powerpoint/2010/main" val="167208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09" y="251286"/>
            <a:ext cx="9042400" cy="1284216"/>
          </a:xfrm>
        </p:spPr>
        <p:txBody>
          <a:bodyPr/>
          <a:lstStyle/>
          <a:p>
            <a:r>
              <a:rPr lang="en-US" dirty="0" smtClean="0"/>
              <a:t>Minnesota by the Numbers </a:t>
            </a:r>
            <a:endParaRPr lang="en-US" dirty="0"/>
          </a:p>
        </p:txBody>
      </p:sp>
      <p:pic>
        <p:nvPicPr>
          <p:cNvPr id="4" name="Content Placeholder 3" descr="Map of Minnesota using color to show population density. Brown and dark brown clusters indicate high density areas and appear primarily in the Central Eastern part of the state. " title="Minnesota Population Density Map"/>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92209" y="1884563"/>
            <a:ext cx="3549299" cy="4596391"/>
          </a:xfrm>
        </p:spPr>
      </p:pic>
      <p:sp>
        <p:nvSpPr>
          <p:cNvPr id="5" name="Content Placeholder 4"/>
          <p:cNvSpPr>
            <a:spLocks noGrp="1"/>
          </p:cNvSpPr>
          <p:nvPr>
            <p:ph sz="half" idx="2"/>
          </p:nvPr>
        </p:nvSpPr>
        <p:spPr>
          <a:xfrm>
            <a:off x="5717698" y="2269613"/>
            <a:ext cx="5312671" cy="4411828"/>
          </a:xfrm>
        </p:spPr>
        <p:txBody>
          <a:bodyPr/>
          <a:lstStyle/>
          <a:p>
            <a:r>
              <a:rPr lang="en-US" sz="2300" dirty="0" smtClean="0"/>
              <a:t>87 Counties</a:t>
            </a:r>
          </a:p>
          <a:p>
            <a:r>
              <a:rPr lang="en-US" sz="2300" dirty="0" smtClean="0"/>
              <a:t>73% (3.9 million) live in an urban area</a:t>
            </a:r>
          </a:p>
          <a:p>
            <a:r>
              <a:rPr lang="en-US" sz="2300" dirty="0" smtClean="0"/>
              <a:t>11% (609,000) live in large towns </a:t>
            </a:r>
          </a:p>
          <a:p>
            <a:r>
              <a:rPr lang="en-US" sz="2300" dirty="0" smtClean="0"/>
              <a:t>8 % (434,000) live in a rural area</a:t>
            </a:r>
          </a:p>
          <a:p>
            <a:r>
              <a:rPr lang="en-US" sz="2300" dirty="0" smtClean="0"/>
              <a:t>7% (390,000) live in small towns</a:t>
            </a:r>
          </a:p>
          <a:p>
            <a:r>
              <a:rPr lang="en-US" sz="2300" dirty="0" smtClean="0"/>
              <a:t>10.5% (593,700) – residents have one or more disabilities</a:t>
            </a:r>
          </a:p>
          <a:p>
            <a:r>
              <a:rPr lang="en-US" sz="2300" dirty="0" smtClean="0"/>
              <a:t>Older residents more common in non-urban areas (44% rural residents are over the age of 50) </a:t>
            </a:r>
          </a:p>
          <a:p>
            <a:endParaRPr lang="en-US" dirty="0" smtClean="0"/>
          </a:p>
          <a:p>
            <a:endParaRPr lang="en-US" dirty="0"/>
          </a:p>
        </p:txBody>
      </p:sp>
    </p:spTree>
    <p:extLst>
      <p:ext uri="{BB962C8B-B14F-4D97-AF65-F5344CB8AC3E}">
        <p14:creationId xmlns:p14="http://schemas.microsoft.com/office/powerpoint/2010/main" val="3846674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Proposed Contracts</a:t>
            </a:r>
            <a:endParaRPr lang="en-US" dirty="0"/>
          </a:p>
        </p:txBody>
      </p:sp>
      <p:sp>
        <p:nvSpPr>
          <p:cNvPr id="3" name="Content Placeholder 2"/>
          <p:cNvSpPr>
            <a:spLocks noGrp="1"/>
          </p:cNvSpPr>
          <p:nvPr>
            <p:ph idx="1"/>
          </p:nvPr>
        </p:nvSpPr>
        <p:spPr>
          <a:xfrm>
            <a:off x="534126" y="2092234"/>
            <a:ext cx="11785600" cy="3886200"/>
          </a:xfrm>
        </p:spPr>
        <p:txBody>
          <a:bodyPr>
            <a:normAutofit fontScale="92500" lnSpcReduction="20000"/>
          </a:bodyPr>
          <a:lstStyle/>
          <a:p>
            <a:pPr lvl="1"/>
            <a:r>
              <a:rPr lang="en-US" sz="2300" b="1" dirty="0" smtClean="0"/>
              <a:t>Request for Proposal </a:t>
            </a:r>
            <a:r>
              <a:rPr lang="en-US" sz="2300" dirty="0" smtClean="0"/>
              <a:t>(RFP) </a:t>
            </a:r>
          </a:p>
          <a:p>
            <a:pPr lvl="3"/>
            <a:r>
              <a:rPr lang="en-US" sz="2300" dirty="0" smtClean="0"/>
              <a:t>Based on modified version of state professional/technical contract templates </a:t>
            </a:r>
          </a:p>
          <a:p>
            <a:pPr lvl="1"/>
            <a:r>
              <a:rPr lang="en-US" sz="2300" b="1" dirty="0" smtClean="0"/>
              <a:t>Professional service activities requested</a:t>
            </a:r>
            <a:r>
              <a:rPr lang="en-US" sz="2300" dirty="0" smtClean="0"/>
              <a:t>:</a:t>
            </a:r>
          </a:p>
          <a:p>
            <a:pPr lvl="3"/>
            <a:r>
              <a:rPr lang="en-US" sz="2300" dirty="0" smtClean="0"/>
              <a:t>Purchase AT</a:t>
            </a:r>
          </a:p>
          <a:p>
            <a:pPr lvl="3"/>
            <a:r>
              <a:rPr lang="en-US" sz="2300" dirty="0" smtClean="0"/>
              <a:t>Conduct demonstrations and device loans</a:t>
            </a:r>
          </a:p>
          <a:p>
            <a:pPr lvl="3"/>
            <a:r>
              <a:rPr lang="en-US" sz="2300" dirty="0" smtClean="0"/>
              <a:t>Collect data (customer survey) </a:t>
            </a:r>
          </a:p>
          <a:p>
            <a:pPr lvl="3"/>
            <a:r>
              <a:rPr lang="en-US" sz="2300" dirty="0" smtClean="0"/>
              <a:t>Submit quarterly reports</a:t>
            </a:r>
          </a:p>
          <a:p>
            <a:pPr lvl="1"/>
            <a:r>
              <a:rPr lang="en-US" sz="2300" b="1" dirty="0" smtClean="0"/>
              <a:t>Respondent required to submit</a:t>
            </a:r>
          </a:p>
          <a:p>
            <a:pPr lvl="3"/>
            <a:r>
              <a:rPr lang="en-US" sz="2300" dirty="0" smtClean="0"/>
              <a:t>Brief summary of organization highlighting its AT services, accomplishments, and goals</a:t>
            </a:r>
          </a:p>
          <a:p>
            <a:pPr lvl="3"/>
            <a:r>
              <a:rPr lang="en-US" sz="2300" dirty="0" smtClean="0"/>
              <a:t>List AT the organization will make available for demonstration/loan</a:t>
            </a:r>
          </a:p>
          <a:p>
            <a:pPr lvl="3"/>
            <a:r>
              <a:rPr lang="en-US" sz="2300" dirty="0" smtClean="0"/>
              <a:t>Describe how partnering with STAR fits into organization’s overall goals </a:t>
            </a:r>
          </a:p>
          <a:p>
            <a:pPr lvl="1"/>
            <a:endParaRPr lang="en-US" dirty="0" smtClean="0"/>
          </a:p>
          <a:p>
            <a:endParaRPr lang="en-US" dirty="0"/>
          </a:p>
        </p:txBody>
      </p:sp>
    </p:spTree>
    <p:extLst>
      <p:ext uri="{BB962C8B-B14F-4D97-AF65-F5344CB8AC3E}">
        <p14:creationId xmlns:p14="http://schemas.microsoft.com/office/powerpoint/2010/main" val="242279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Proposed Contracts </a:t>
            </a:r>
            <a:r>
              <a:rPr lang="en-US" sz="2000" dirty="0" smtClean="0"/>
              <a:t>(continued)</a:t>
            </a:r>
            <a:endParaRPr lang="en-US" sz="2000" dirty="0"/>
          </a:p>
        </p:txBody>
      </p:sp>
      <p:sp>
        <p:nvSpPr>
          <p:cNvPr id="3" name="Content Placeholder 2"/>
          <p:cNvSpPr>
            <a:spLocks noGrp="1"/>
          </p:cNvSpPr>
          <p:nvPr>
            <p:ph idx="1"/>
          </p:nvPr>
        </p:nvSpPr>
        <p:spPr>
          <a:xfrm>
            <a:off x="891177" y="1970314"/>
            <a:ext cx="10081623" cy="3886200"/>
          </a:xfrm>
        </p:spPr>
        <p:txBody>
          <a:bodyPr>
            <a:normAutofit fontScale="92500" lnSpcReduction="10000"/>
          </a:bodyPr>
          <a:lstStyle/>
          <a:p>
            <a:r>
              <a:rPr lang="en-US" sz="2500" b="1" dirty="0" smtClean="0"/>
              <a:t>Respondent required to submit</a:t>
            </a:r>
          </a:p>
          <a:p>
            <a:pPr lvl="2"/>
            <a:r>
              <a:rPr lang="en-US" sz="2500" dirty="0" smtClean="0"/>
              <a:t>Number of consumers served</a:t>
            </a:r>
          </a:p>
          <a:p>
            <a:pPr lvl="2"/>
            <a:r>
              <a:rPr lang="en-US" sz="2500" dirty="0" smtClean="0"/>
              <a:t>Service/activity proposal </a:t>
            </a:r>
          </a:p>
          <a:p>
            <a:pPr lvl="2"/>
            <a:r>
              <a:rPr lang="en-US" sz="2500" dirty="0" smtClean="0"/>
              <a:t>Geographic service area</a:t>
            </a:r>
          </a:p>
          <a:p>
            <a:pPr lvl="2"/>
            <a:r>
              <a:rPr lang="en-US" sz="2500" dirty="0" smtClean="0"/>
              <a:t>Targeted populations</a:t>
            </a:r>
          </a:p>
          <a:p>
            <a:pPr lvl="2"/>
            <a:r>
              <a:rPr lang="en-US" sz="2500" dirty="0" smtClean="0"/>
              <a:t>Past and current AT collaborations</a:t>
            </a:r>
          </a:p>
          <a:p>
            <a:pPr lvl="2"/>
            <a:r>
              <a:rPr lang="en-US" sz="2500" dirty="0" smtClean="0"/>
              <a:t>Resume of key persons</a:t>
            </a:r>
          </a:p>
          <a:p>
            <a:pPr lvl="2"/>
            <a:r>
              <a:rPr lang="en-US" sz="2500" dirty="0" smtClean="0"/>
              <a:t>Budget narrative and line-item budget</a:t>
            </a:r>
          </a:p>
          <a:p>
            <a:pPr lvl="2"/>
            <a:r>
              <a:rPr lang="en-US" sz="2500" dirty="0" smtClean="0"/>
              <a:t>Acknowledgment that key persons will attend required training </a:t>
            </a:r>
          </a:p>
          <a:p>
            <a:pPr lvl="2"/>
            <a:r>
              <a:rPr lang="en-US" sz="2500" dirty="0" smtClean="0"/>
              <a:t>Provide required assurances (federal/state) </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011761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Proposed Contracts </a:t>
            </a:r>
            <a:r>
              <a:rPr lang="en-US" sz="2000" dirty="0" smtClean="0"/>
              <a:t>(continued)</a:t>
            </a:r>
            <a:endParaRPr lang="en-US" sz="2000" dirty="0"/>
          </a:p>
        </p:txBody>
      </p:sp>
      <p:sp>
        <p:nvSpPr>
          <p:cNvPr id="3" name="Content Placeholder 2"/>
          <p:cNvSpPr>
            <a:spLocks noGrp="1"/>
          </p:cNvSpPr>
          <p:nvPr>
            <p:ph idx="1"/>
          </p:nvPr>
        </p:nvSpPr>
        <p:spPr>
          <a:xfrm>
            <a:off x="952137" y="2039982"/>
            <a:ext cx="11071525" cy="4360817"/>
          </a:xfrm>
        </p:spPr>
        <p:txBody>
          <a:bodyPr>
            <a:normAutofit fontScale="85000" lnSpcReduction="20000"/>
          </a:bodyPr>
          <a:lstStyle/>
          <a:p>
            <a:r>
              <a:rPr lang="en-US" sz="2700" b="1" dirty="0" smtClean="0"/>
              <a:t>Review Process </a:t>
            </a:r>
          </a:p>
          <a:p>
            <a:pPr lvl="2"/>
            <a:r>
              <a:rPr lang="en-US" sz="2700" dirty="0" smtClean="0"/>
              <a:t>Review committee – 3 to 5 advisory council members</a:t>
            </a:r>
          </a:p>
          <a:p>
            <a:pPr lvl="2"/>
            <a:r>
              <a:rPr lang="en-US" sz="2700" dirty="0" smtClean="0"/>
              <a:t>105 Point Scale</a:t>
            </a:r>
          </a:p>
          <a:p>
            <a:pPr lvl="3"/>
            <a:r>
              <a:rPr lang="en-US" sz="2700" dirty="0" smtClean="0"/>
              <a:t>Plan of Action (40 points)</a:t>
            </a:r>
          </a:p>
          <a:p>
            <a:pPr lvl="3"/>
            <a:r>
              <a:rPr lang="en-US" sz="2700" dirty="0" smtClean="0"/>
              <a:t>Capacity/Capability (30 points)</a:t>
            </a:r>
          </a:p>
          <a:p>
            <a:pPr lvl="3"/>
            <a:r>
              <a:rPr lang="en-US" sz="2700" dirty="0" smtClean="0"/>
              <a:t>Agency Commitment (15 points)</a:t>
            </a:r>
          </a:p>
          <a:p>
            <a:pPr lvl="3"/>
            <a:r>
              <a:rPr lang="en-US" sz="2700" dirty="0" smtClean="0"/>
              <a:t>Budget (15 points)</a:t>
            </a:r>
          </a:p>
          <a:p>
            <a:pPr lvl="3"/>
            <a:r>
              <a:rPr lang="en-US" sz="2700" dirty="0" smtClean="0"/>
              <a:t>Discretionary – other considerations, uniqueness, innovation (5 points)</a:t>
            </a:r>
          </a:p>
          <a:p>
            <a:pPr lvl="1"/>
            <a:r>
              <a:rPr lang="en-US" sz="2700" b="1" dirty="0" smtClean="0"/>
              <a:t>Restrictions</a:t>
            </a:r>
          </a:p>
          <a:p>
            <a:pPr lvl="3"/>
            <a:r>
              <a:rPr lang="en-US" sz="2700" dirty="0" smtClean="0"/>
              <a:t>Funds may not supplant other funding sources</a:t>
            </a:r>
          </a:p>
          <a:p>
            <a:pPr lvl="3"/>
            <a:r>
              <a:rPr lang="en-US" sz="2700" dirty="0" smtClean="0"/>
              <a:t>Indirect costs and space rental not allowed</a:t>
            </a:r>
          </a:p>
          <a:p>
            <a:pPr lvl="3"/>
            <a:r>
              <a:rPr lang="en-US" sz="2700" dirty="0" smtClean="0"/>
              <a:t>Administrative costs not to exceed $300 </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00401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Proposed Contracts </a:t>
            </a:r>
            <a:r>
              <a:rPr lang="en-US" sz="2000" dirty="0" smtClean="0"/>
              <a:t>(continued)</a:t>
            </a:r>
            <a:endParaRPr lang="en-US" sz="2000" dirty="0"/>
          </a:p>
        </p:txBody>
      </p:sp>
      <p:sp>
        <p:nvSpPr>
          <p:cNvPr id="3" name="Content Placeholder 2"/>
          <p:cNvSpPr>
            <a:spLocks noGrp="1"/>
          </p:cNvSpPr>
          <p:nvPr>
            <p:ph idx="1"/>
          </p:nvPr>
        </p:nvSpPr>
        <p:spPr>
          <a:xfrm>
            <a:off x="839638" y="1893499"/>
            <a:ext cx="10234762" cy="3886200"/>
          </a:xfrm>
        </p:spPr>
        <p:txBody>
          <a:bodyPr>
            <a:normAutofit fontScale="85000" lnSpcReduction="20000"/>
          </a:bodyPr>
          <a:lstStyle/>
          <a:p>
            <a:r>
              <a:rPr lang="en-US" sz="2600" b="1" dirty="0" smtClean="0"/>
              <a:t>Pros</a:t>
            </a:r>
          </a:p>
          <a:p>
            <a:pPr lvl="1"/>
            <a:r>
              <a:rPr lang="en-US" sz="2600" dirty="0" smtClean="0"/>
              <a:t>More subcontractors/partners</a:t>
            </a:r>
          </a:p>
          <a:p>
            <a:pPr lvl="1"/>
            <a:r>
              <a:rPr lang="en-US" sz="2600" dirty="0" smtClean="0"/>
              <a:t>Higher service numbers reported</a:t>
            </a:r>
          </a:p>
          <a:p>
            <a:r>
              <a:rPr lang="en-US" sz="2600" b="1" dirty="0" smtClean="0"/>
              <a:t>Cons </a:t>
            </a:r>
          </a:p>
          <a:p>
            <a:pPr lvl="1"/>
            <a:r>
              <a:rPr lang="en-US" sz="2600" dirty="0" smtClean="0"/>
              <a:t>Informal paper-based data collection </a:t>
            </a:r>
          </a:p>
          <a:p>
            <a:pPr lvl="2"/>
            <a:r>
              <a:rPr lang="en-US" sz="2600" dirty="0" smtClean="0"/>
              <a:t>Partners were allowed to use their own system</a:t>
            </a:r>
          </a:p>
          <a:p>
            <a:pPr lvl="1"/>
            <a:r>
              <a:rPr lang="en-US" sz="2600" dirty="0" smtClean="0"/>
              <a:t>Took longer/more resources to compile data and enter into master Excel sheet</a:t>
            </a:r>
          </a:p>
          <a:p>
            <a:pPr lvl="1"/>
            <a:r>
              <a:rPr lang="en-US" sz="2600" dirty="0" smtClean="0"/>
              <a:t>Incomplete reporting (non-respondent or other)</a:t>
            </a:r>
          </a:p>
          <a:p>
            <a:pPr lvl="1"/>
            <a:r>
              <a:rPr lang="en-US" sz="2600" dirty="0" smtClean="0"/>
              <a:t>Low performance measures</a:t>
            </a:r>
          </a:p>
          <a:p>
            <a:pPr lvl="1"/>
            <a:r>
              <a:rPr lang="en-US" sz="2600" dirty="0" smtClean="0"/>
              <a:t>Lack of control over AT purchased by partner with contract dollars</a:t>
            </a:r>
          </a:p>
          <a:p>
            <a:pPr lvl="2"/>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4285259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Performance-Based Contracts</a:t>
            </a:r>
            <a:endParaRPr lang="en-US" dirty="0"/>
          </a:p>
        </p:txBody>
      </p:sp>
      <p:sp>
        <p:nvSpPr>
          <p:cNvPr id="3" name="Content Placeholder 2"/>
          <p:cNvSpPr>
            <a:spLocks noGrp="1"/>
          </p:cNvSpPr>
          <p:nvPr>
            <p:ph idx="1"/>
          </p:nvPr>
        </p:nvSpPr>
        <p:spPr>
          <a:xfrm>
            <a:off x="1195237" y="2057400"/>
            <a:ext cx="9130581" cy="3886200"/>
          </a:xfrm>
        </p:spPr>
        <p:txBody>
          <a:bodyPr/>
          <a:lstStyle/>
          <a:p>
            <a:pPr marL="0" indent="0">
              <a:buNone/>
            </a:pPr>
            <a:r>
              <a:rPr lang="en-US" sz="2400" b="1" dirty="0" smtClean="0"/>
              <a:t>Proposals reviewed and contract awarded based, in part, on:</a:t>
            </a:r>
          </a:p>
          <a:p>
            <a:pPr lvl="2"/>
            <a:r>
              <a:rPr lang="en-US" sz="2400" dirty="0" smtClean="0"/>
              <a:t>Projection Forms</a:t>
            </a:r>
          </a:p>
          <a:p>
            <a:pPr lvl="4"/>
            <a:r>
              <a:rPr lang="en-US" sz="2400" dirty="0" smtClean="0"/>
              <a:t>Disability Type</a:t>
            </a:r>
          </a:p>
          <a:p>
            <a:pPr lvl="4"/>
            <a:r>
              <a:rPr lang="en-US" sz="2400" dirty="0" smtClean="0"/>
              <a:t>Domain (education, employment, community living) </a:t>
            </a:r>
          </a:p>
          <a:p>
            <a:pPr lvl="2"/>
            <a:r>
              <a:rPr lang="en-US" sz="2400" dirty="0" smtClean="0"/>
              <a:t>Population served</a:t>
            </a:r>
          </a:p>
          <a:p>
            <a:pPr lvl="2"/>
            <a:r>
              <a:rPr lang="en-US" sz="2400" dirty="0" smtClean="0"/>
              <a:t>Geographic region</a:t>
            </a:r>
          </a:p>
          <a:p>
            <a:pPr marL="240030" lvl="1" indent="0">
              <a:buNone/>
            </a:pPr>
            <a:endParaRPr lang="en-US" sz="2400" dirty="0"/>
          </a:p>
          <a:p>
            <a:pPr marL="240030" lvl="1" indent="0">
              <a:buNone/>
            </a:pPr>
            <a:endParaRPr lang="en-US" dirty="0"/>
          </a:p>
        </p:txBody>
      </p:sp>
    </p:spTree>
    <p:extLst>
      <p:ext uri="{BB962C8B-B14F-4D97-AF65-F5344CB8AC3E}">
        <p14:creationId xmlns:p14="http://schemas.microsoft.com/office/powerpoint/2010/main" val="99053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616" y="1668162"/>
            <a:ext cx="10221784" cy="1285103"/>
          </a:xfrm>
        </p:spPr>
        <p:txBody>
          <a:bodyPr/>
          <a:lstStyle/>
          <a:p>
            <a:r>
              <a:rPr lang="en-US" dirty="0" smtClean="0"/>
              <a:t>Oklahoma ABLE Tech</a:t>
            </a:r>
            <a:endParaRPr lang="en-US" dirty="0"/>
          </a:p>
        </p:txBody>
      </p:sp>
      <p:sp>
        <p:nvSpPr>
          <p:cNvPr id="3" name="Subtitle 2"/>
          <p:cNvSpPr>
            <a:spLocks noGrp="1"/>
          </p:cNvSpPr>
          <p:nvPr>
            <p:ph type="subTitle" idx="1"/>
          </p:nvPr>
        </p:nvSpPr>
        <p:spPr>
          <a:xfrm>
            <a:off x="963827" y="3175686"/>
            <a:ext cx="9292281" cy="2539314"/>
          </a:xfrm>
        </p:spPr>
        <p:txBody>
          <a:bodyPr>
            <a:normAutofit/>
          </a:bodyPr>
          <a:lstStyle/>
          <a:p>
            <a:pPr algn="ctr"/>
            <a:r>
              <a:rPr lang="en-US" sz="4000" dirty="0" smtClean="0"/>
              <a:t>A Collaboration with Oklahoma Partners to Offer a Statewide AT  Demonstration and Short-term Loan Program  </a:t>
            </a:r>
            <a:endParaRPr lang="en-US" sz="4000" dirty="0"/>
          </a:p>
        </p:txBody>
      </p:sp>
    </p:spTree>
    <p:extLst>
      <p:ext uri="{BB962C8B-B14F-4D97-AF65-F5344CB8AC3E}">
        <p14:creationId xmlns:p14="http://schemas.microsoft.com/office/powerpoint/2010/main" val="223499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Performance-Based Contracts</a:t>
            </a:r>
            <a:endParaRPr lang="en-US" dirty="0"/>
          </a:p>
        </p:txBody>
      </p:sp>
      <p:sp>
        <p:nvSpPr>
          <p:cNvPr id="3" name="Content Placeholder 2"/>
          <p:cNvSpPr>
            <a:spLocks noGrp="1"/>
          </p:cNvSpPr>
          <p:nvPr>
            <p:ph idx="1"/>
          </p:nvPr>
        </p:nvSpPr>
        <p:spPr>
          <a:xfrm>
            <a:off x="1195237" y="2057400"/>
            <a:ext cx="9130581" cy="3886200"/>
          </a:xfrm>
        </p:spPr>
        <p:txBody>
          <a:bodyPr/>
          <a:lstStyle/>
          <a:p>
            <a:pPr marL="0" indent="0">
              <a:buNone/>
            </a:pPr>
            <a:r>
              <a:rPr lang="en-US" sz="2400" b="1" dirty="0" smtClean="0"/>
              <a:t>Other contract changes:</a:t>
            </a:r>
          </a:p>
          <a:p>
            <a:pPr lvl="2"/>
            <a:r>
              <a:rPr lang="en-US" sz="2400" dirty="0" smtClean="0"/>
              <a:t>Agree to use NATADS to submit quarterly data</a:t>
            </a:r>
          </a:p>
          <a:p>
            <a:pPr lvl="2"/>
            <a:r>
              <a:rPr lang="en-US" sz="2400" dirty="0" smtClean="0"/>
              <a:t>Agree to submit one anecdote per quarter </a:t>
            </a:r>
          </a:p>
          <a:p>
            <a:pPr lvl="2"/>
            <a:r>
              <a:rPr lang="en-US" sz="2400" dirty="0" smtClean="0"/>
              <a:t>No longer receive funding to purchase AT</a:t>
            </a:r>
          </a:p>
          <a:p>
            <a:pPr lvl="2"/>
            <a:r>
              <a:rPr lang="en-US" sz="2400" dirty="0" smtClean="0"/>
              <a:t>May submit formal AT request, if needed</a:t>
            </a:r>
          </a:p>
          <a:p>
            <a:pPr lvl="1"/>
            <a:endParaRPr lang="en-US" dirty="0"/>
          </a:p>
          <a:p>
            <a:pPr marL="240030" lvl="1" indent="0">
              <a:buNone/>
            </a:pPr>
            <a:endParaRPr lang="en-US" dirty="0"/>
          </a:p>
        </p:txBody>
      </p:sp>
    </p:spTree>
    <p:extLst>
      <p:ext uri="{BB962C8B-B14F-4D97-AF65-F5344CB8AC3E}">
        <p14:creationId xmlns:p14="http://schemas.microsoft.com/office/powerpoint/2010/main" val="184181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Performance-Based Contracts</a:t>
            </a:r>
            <a:endParaRPr lang="en-US" dirty="0"/>
          </a:p>
        </p:txBody>
      </p:sp>
      <p:sp>
        <p:nvSpPr>
          <p:cNvPr id="3" name="Content Placeholder 2"/>
          <p:cNvSpPr>
            <a:spLocks noGrp="1"/>
          </p:cNvSpPr>
          <p:nvPr>
            <p:ph idx="1"/>
          </p:nvPr>
        </p:nvSpPr>
        <p:spPr>
          <a:xfrm>
            <a:off x="1091721" y="2014268"/>
            <a:ext cx="8431842" cy="3886200"/>
          </a:xfrm>
        </p:spPr>
        <p:txBody>
          <a:bodyPr/>
          <a:lstStyle/>
          <a:p>
            <a:pPr marL="0" indent="0">
              <a:buNone/>
            </a:pPr>
            <a:r>
              <a:rPr lang="en-US" sz="2400" b="1" dirty="0" smtClean="0"/>
              <a:t>Initially paid</a:t>
            </a:r>
            <a:r>
              <a:rPr lang="en-US" sz="2400" dirty="0" smtClean="0"/>
              <a:t>:</a:t>
            </a:r>
          </a:p>
          <a:p>
            <a:pPr lvl="1"/>
            <a:r>
              <a:rPr lang="en-US" sz="2400" dirty="0" smtClean="0"/>
              <a:t>$55 per demonstration/short-term loan</a:t>
            </a:r>
          </a:p>
          <a:p>
            <a:pPr lvl="2"/>
            <a:r>
              <a:rPr lang="en-US" sz="2400" dirty="0" smtClean="0"/>
              <a:t>$70 (activities related to employment)</a:t>
            </a:r>
          </a:p>
          <a:p>
            <a:pPr lvl="1"/>
            <a:r>
              <a:rPr lang="en-US" sz="2400" dirty="0" smtClean="0"/>
              <a:t>$100 per open-ended loan</a:t>
            </a:r>
          </a:p>
          <a:p>
            <a:pPr lvl="1"/>
            <a:r>
              <a:rPr lang="en-US" sz="2400" dirty="0" smtClean="0"/>
              <a:t>Postage (varied per length and terms of contract)</a:t>
            </a:r>
          </a:p>
          <a:p>
            <a:pPr lvl="1"/>
            <a:r>
              <a:rPr lang="en-US" sz="2400" dirty="0" smtClean="0"/>
              <a:t>Travel expenses </a:t>
            </a:r>
            <a:r>
              <a:rPr lang="en-US" sz="2400" dirty="0"/>
              <a:t>(varied per length and terms of contract)</a:t>
            </a:r>
          </a:p>
          <a:p>
            <a:endParaRPr lang="en-US" dirty="0"/>
          </a:p>
        </p:txBody>
      </p:sp>
    </p:spTree>
    <p:extLst>
      <p:ext uri="{BB962C8B-B14F-4D97-AF65-F5344CB8AC3E}">
        <p14:creationId xmlns:p14="http://schemas.microsoft.com/office/powerpoint/2010/main" val="179358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Contracts</a:t>
            </a:r>
            <a:endParaRPr lang="en-US" dirty="0"/>
          </a:p>
        </p:txBody>
      </p:sp>
      <p:sp>
        <p:nvSpPr>
          <p:cNvPr id="3" name="Content Placeholder 2"/>
          <p:cNvSpPr>
            <a:spLocks noGrp="1"/>
          </p:cNvSpPr>
          <p:nvPr>
            <p:ph idx="1"/>
          </p:nvPr>
        </p:nvSpPr>
        <p:spPr>
          <a:xfrm>
            <a:off x="884686" y="2040148"/>
            <a:ext cx="10959381" cy="3886200"/>
          </a:xfrm>
        </p:spPr>
        <p:txBody>
          <a:bodyPr>
            <a:normAutofit fontScale="92500"/>
          </a:bodyPr>
          <a:lstStyle/>
          <a:p>
            <a:r>
              <a:rPr lang="en-US" sz="2200" b="1" dirty="0" smtClean="0"/>
              <a:t>Why switch?</a:t>
            </a:r>
          </a:p>
          <a:p>
            <a:pPr lvl="1"/>
            <a:r>
              <a:rPr lang="en-US" sz="2200" dirty="0" smtClean="0"/>
              <a:t>Allow potential subcontractor more time to submit RFP (deadline is January 2020)</a:t>
            </a:r>
          </a:p>
          <a:p>
            <a:pPr lvl="2"/>
            <a:r>
              <a:rPr lang="en-US" sz="2200" dirty="0" smtClean="0"/>
              <a:t>Increase number of new partners</a:t>
            </a:r>
          </a:p>
          <a:p>
            <a:pPr lvl="1"/>
            <a:r>
              <a:rPr lang="en-US" sz="2200" dirty="0" smtClean="0"/>
              <a:t>Quick access to approved subcontractors</a:t>
            </a:r>
          </a:p>
          <a:p>
            <a:pPr lvl="1"/>
            <a:r>
              <a:rPr lang="en-US" sz="2200" dirty="0" smtClean="0"/>
              <a:t>Issue work orders, as needed </a:t>
            </a:r>
          </a:p>
          <a:p>
            <a:pPr lvl="1"/>
            <a:endParaRPr lang="en-US" sz="2200" dirty="0"/>
          </a:p>
          <a:p>
            <a:pPr marL="240030" lvl="1" indent="0">
              <a:buNone/>
            </a:pPr>
            <a:r>
              <a:rPr lang="en-US" sz="2200" b="1" dirty="0" smtClean="0"/>
              <a:t>Worth noting:</a:t>
            </a:r>
            <a:endParaRPr lang="en-US" sz="2200" b="1" dirty="0"/>
          </a:p>
          <a:p>
            <a:pPr lvl="1"/>
            <a:r>
              <a:rPr lang="en-US" sz="2200" dirty="0" smtClean="0"/>
              <a:t>Entering into a Master Contract does not guarantee the subcontractor will be issued a work order</a:t>
            </a:r>
          </a:p>
          <a:p>
            <a:pPr lvl="1"/>
            <a:r>
              <a:rPr lang="en-US" sz="2200" dirty="0" smtClean="0"/>
              <a:t>Subcontractors can submit new proposal to add other service activities </a:t>
            </a:r>
          </a:p>
          <a:p>
            <a:pPr lvl="1"/>
            <a:endParaRPr lang="en-US" sz="2000" dirty="0" smtClean="0"/>
          </a:p>
        </p:txBody>
      </p:sp>
    </p:spTree>
    <p:extLst>
      <p:ext uri="{BB962C8B-B14F-4D97-AF65-F5344CB8AC3E}">
        <p14:creationId xmlns:p14="http://schemas.microsoft.com/office/powerpoint/2010/main" val="1363935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Contracts</a:t>
            </a:r>
            <a:endParaRPr lang="en-US" dirty="0"/>
          </a:p>
        </p:txBody>
      </p:sp>
      <p:sp>
        <p:nvSpPr>
          <p:cNvPr id="3" name="Content Placeholder 2"/>
          <p:cNvSpPr>
            <a:spLocks noGrp="1"/>
          </p:cNvSpPr>
          <p:nvPr>
            <p:ph idx="1"/>
          </p:nvPr>
        </p:nvSpPr>
        <p:spPr>
          <a:xfrm>
            <a:off x="838926" y="2066108"/>
            <a:ext cx="10961189" cy="3886200"/>
          </a:xfrm>
        </p:spPr>
        <p:txBody>
          <a:bodyPr/>
          <a:lstStyle/>
          <a:p>
            <a:pPr marL="0" indent="0">
              <a:buNone/>
            </a:pPr>
            <a:r>
              <a:rPr lang="en-US" sz="2400" b="1" dirty="0" smtClean="0"/>
              <a:t>Current reimbursement</a:t>
            </a:r>
            <a:r>
              <a:rPr lang="en-US" sz="2400" dirty="0" smtClean="0"/>
              <a:t>:</a:t>
            </a:r>
            <a:endParaRPr lang="en-US" sz="2400" dirty="0"/>
          </a:p>
          <a:p>
            <a:pPr lvl="2"/>
            <a:r>
              <a:rPr lang="en-US" sz="2250" dirty="0" smtClean="0"/>
              <a:t>$60 </a:t>
            </a:r>
            <a:r>
              <a:rPr lang="en-US" sz="2250" dirty="0"/>
              <a:t>per demonstration/short-term loan</a:t>
            </a:r>
          </a:p>
          <a:p>
            <a:pPr lvl="2"/>
            <a:r>
              <a:rPr lang="en-US" sz="2250" dirty="0" smtClean="0"/>
              <a:t>$</a:t>
            </a:r>
            <a:r>
              <a:rPr lang="en-US" sz="2250" dirty="0"/>
              <a:t>100 per open-ended loan</a:t>
            </a:r>
          </a:p>
          <a:p>
            <a:pPr lvl="2"/>
            <a:r>
              <a:rPr lang="en-US" sz="2250" dirty="0"/>
              <a:t>Postage </a:t>
            </a:r>
            <a:r>
              <a:rPr lang="en-US" sz="2250" dirty="0" smtClean="0"/>
              <a:t>- </a:t>
            </a:r>
            <a:r>
              <a:rPr lang="en-US" sz="2250" dirty="0"/>
              <a:t>will be reimbursed when the total cost for postage is over $20.00. $300 cap per quarter. </a:t>
            </a:r>
          </a:p>
          <a:p>
            <a:pPr lvl="2"/>
            <a:r>
              <a:rPr lang="en-US" sz="2250" dirty="0"/>
              <a:t>Travel </a:t>
            </a:r>
            <a:r>
              <a:rPr lang="en-US" sz="2250" dirty="0" smtClean="0"/>
              <a:t>expenses</a:t>
            </a:r>
            <a:r>
              <a:rPr lang="en-US" dirty="0"/>
              <a:t> </a:t>
            </a:r>
            <a:r>
              <a:rPr lang="en-US" dirty="0" smtClean="0"/>
              <a:t>– </a:t>
            </a:r>
            <a:r>
              <a:rPr lang="en-US" sz="2250" dirty="0"/>
              <a:t>will reimburse when travel exceeds 50 miles round trip.  $300 cap per quarter. </a:t>
            </a:r>
          </a:p>
        </p:txBody>
      </p:sp>
    </p:spTree>
    <p:extLst>
      <p:ext uri="{BB962C8B-B14F-4D97-AF65-F5344CB8AC3E}">
        <p14:creationId xmlns:p14="http://schemas.microsoft.com/office/powerpoint/2010/main" val="4038008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State Agencies </a:t>
            </a:r>
            <a:endParaRPr lang="en-US" dirty="0"/>
          </a:p>
        </p:txBody>
      </p:sp>
      <p:sp>
        <p:nvSpPr>
          <p:cNvPr id="3" name="Content Placeholder 2"/>
          <p:cNvSpPr>
            <a:spLocks noGrp="1"/>
          </p:cNvSpPr>
          <p:nvPr>
            <p:ph idx="1"/>
          </p:nvPr>
        </p:nvSpPr>
        <p:spPr>
          <a:xfrm>
            <a:off x="822385" y="2048774"/>
            <a:ext cx="10252015" cy="3886200"/>
          </a:xfrm>
        </p:spPr>
        <p:txBody>
          <a:bodyPr>
            <a:normAutofit/>
          </a:bodyPr>
          <a:lstStyle/>
          <a:p>
            <a:r>
              <a:rPr lang="en-US" sz="2100" b="1" dirty="0" smtClean="0"/>
              <a:t>Memorandum of Understanding </a:t>
            </a:r>
            <a:r>
              <a:rPr lang="en-US" sz="2100" dirty="0" smtClean="0"/>
              <a:t>with Department of Employment and Economic Development</a:t>
            </a:r>
          </a:p>
          <a:p>
            <a:pPr lvl="2"/>
            <a:r>
              <a:rPr lang="en-US" sz="2100" dirty="0" smtClean="0"/>
              <a:t>Vocational Rehabilitation Services</a:t>
            </a:r>
          </a:p>
          <a:p>
            <a:pPr lvl="2"/>
            <a:r>
              <a:rPr lang="en-US" sz="2100" dirty="0" smtClean="0"/>
              <a:t>State Services for the Blind</a:t>
            </a:r>
          </a:p>
          <a:p>
            <a:r>
              <a:rPr lang="en-US" sz="2100" b="1" dirty="0" smtClean="0"/>
              <a:t>Agency Agreement </a:t>
            </a:r>
            <a:r>
              <a:rPr lang="en-US" sz="2100" dirty="0" smtClean="0"/>
              <a:t>with Department of Human Services</a:t>
            </a:r>
          </a:p>
          <a:p>
            <a:pPr lvl="2"/>
            <a:r>
              <a:rPr lang="en-US" sz="2100" dirty="0" smtClean="0"/>
              <a:t>Deaf and Hard of Hearing Services</a:t>
            </a:r>
            <a:endParaRPr lang="en-US" sz="2100" dirty="0"/>
          </a:p>
        </p:txBody>
      </p:sp>
    </p:spTree>
    <p:extLst>
      <p:ext uri="{BB962C8B-B14F-4D97-AF65-F5344CB8AC3E}">
        <p14:creationId xmlns:p14="http://schemas.microsoft.com/office/powerpoint/2010/main" val="353767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Contracts</a:t>
            </a:r>
            <a:endParaRPr lang="en-US" dirty="0"/>
          </a:p>
        </p:txBody>
      </p:sp>
      <p:sp>
        <p:nvSpPr>
          <p:cNvPr id="3" name="Content Placeholder 2"/>
          <p:cNvSpPr>
            <a:spLocks noGrp="1"/>
          </p:cNvSpPr>
          <p:nvPr>
            <p:ph idx="1"/>
          </p:nvPr>
        </p:nvSpPr>
        <p:spPr>
          <a:xfrm>
            <a:off x="810473" y="2050420"/>
            <a:ext cx="7356305" cy="3886200"/>
          </a:xfrm>
        </p:spPr>
        <p:txBody>
          <a:bodyPr/>
          <a:lstStyle/>
          <a:p>
            <a:r>
              <a:rPr lang="en-US" sz="2400" dirty="0" smtClean="0"/>
              <a:t>Finding Partners</a:t>
            </a:r>
          </a:p>
          <a:p>
            <a:r>
              <a:rPr lang="en-US" sz="2400" dirty="0" smtClean="0"/>
              <a:t>Establishing Procedures</a:t>
            </a:r>
          </a:p>
          <a:p>
            <a:r>
              <a:rPr lang="en-US" sz="2400" dirty="0" smtClean="0"/>
              <a:t>Training </a:t>
            </a:r>
          </a:p>
          <a:p>
            <a:r>
              <a:rPr lang="en-US" sz="2400" dirty="0" smtClean="0"/>
              <a:t>Developing and Maintaining Relationships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146117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Shape Are You?</a:t>
            </a:r>
            <a:endParaRPr lang="en-US" dirty="0"/>
          </a:p>
        </p:txBody>
      </p:sp>
      <p:sp>
        <p:nvSpPr>
          <p:cNvPr id="3" name="Content Placeholder 2"/>
          <p:cNvSpPr>
            <a:spLocks noGrp="1"/>
          </p:cNvSpPr>
          <p:nvPr>
            <p:ph idx="1"/>
          </p:nvPr>
        </p:nvSpPr>
        <p:spPr>
          <a:xfrm>
            <a:off x="810473" y="2050420"/>
            <a:ext cx="7356305" cy="3886200"/>
          </a:xfrm>
        </p:spPr>
        <p:txBody>
          <a:bodyPr>
            <a:normAutofit lnSpcReduction="10000"/>
          </a:bodyPr>
          <a:lstStyle/>
          <a:p>
            <a:r>
              <a:rPr lang="en-US" sz="2300" dirty="0" smtClean="0"/>
              <a:t>Circle - </a:t>
            </a:r>
            <a:r>
              <a:rPr lang="en-US" sz="2300" dirty="0" smtClean="0">
                <a:sym typeface="Wingdings" panose="05000000000000000000" pitchFamily="2" charset="2"/>
              </a:rPr>
              <a:t></a:t>
            </a:r>
            <a:endParaRPr lang="en-US" sz="2300" dirty="0" smtClean="0"/>
          </a:p>
          <a:p>
            <a:r>
              <a:rPr lang="en-US" sz="2300" dirty="0" smtClean="0"/>
              <a:t>Triangle - ▲</a:t>
            </a:r>
          </a:p>
          <a:p>
            <a:r>
              <a:rPr lang="en-US" sz="2300" dirty="0" smtClean="0"/>
              <a:t>Square - ■</a:t>
            </a:r>
          </a:p>
          <a:p>
            <a:r>
              <a:rPr lang="en-US" sz="2300" dirty="0" smtClean="0"/>
              <a:t>Squiggle - §</a:t>
            </a:r>
          </a:p>
          <a:p>
            <a:endParaRPr lang="en-US" sz="2000" dirty="0" smtClean="0"/>
          </a:p>
          <a:p>
            <a:pPr marL="0" indent="0">
              <a:buNone/>
            </a:pPr>
            <a:r>
              <a:rPr lang="en-US" sz="2300" b="1" dirty="0" smtClean="0"/>
              <a:t>Partners are people</a:t>
            </a:r>
          </a:p>
          <a:p>
            <a:pPr lvl="1"/>
            <a:r>
              <a:rPr lang="en-US" sz="2300" dirty="0" smtClean="0"/>
              <a:t>Know your personality type </a:t>
            </a:r>
          </a:p>
          <a:p>
            <a:pPr lvl="1"/>
            <a:r>
              <a:rPr lang="en-US" sz="2300" dirty="0" smtClean="0"/>
              <a:t>Identify their personality type</a:t>
            </a:r>
          </a:p>
          <a:p>
            <a:pPr lvl="1"/>
            <a:r>
              <a:rPr lang="en-US" sz="2300" dirty="0" smtClean="0"/>
              <a:t>Remember positive partnerships embrace all shapes </a:t>
            </a:r>
          </a:p>
          <a:p>
            <a:endParaRPr lang="en-US" dirty="0" smtClean="0"/>
          </a:p>
          <a:p>
            <a:endParaRPr lang="en-US" dirty="0" smtClean="0"/>
          </a:p>
          <a:p>
            <a:endParaRPr lang="en-US" dirty="0"/>
          </a:p>
        </p:txBody>
      </p:sp>
    </p:spTree>
    <p:extLst>
      <p:ext uri="{BB962C8B-B14F-4D97-AF65-F5344CB8AC3E}">
        <p14:creationId xmlns:p14="http://schemas.microsoft.com/office/powerpoint/2010/main" val="2225246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96" y="957230"/>
            <a:ext cx="10871200" cy="959416"/>
          </a:xfrm>
        </p:spPr>
        <p:txBody>
          <a:bodyPr/>
          <a:lstStyle/>
          <a:p>
            <a:r>
              <a:rPr lang="en-US" dirty="0" smtClean="0"/>
              <a:t>Questions?</a:t>
            </a:r>
            <a:endParaRPr lang="en-US" dirty="0"/>
          </a:p>
        </p:txBody>
      </p:sp>
      <p:sp>
        <p:nvSpPr>
          <p:cNvPr id="3" name="Content Placeholder 2"/>
          <p:cNvSpPr>
            <a:spLocks noGrp="1"/>
          </p:cNvSpPr>
          <p:nvPr>
            <p:ph idx="1"/>
          </p:nvPr>
        </p:nvSpPr>
        <p:spPr>
          <a:xfrm>
            <a:off x="1871522" y="2404103"/>
            <a:ext cx="7356305" cy="3886200"/>
          </a:xfrm>
        </p:spPr>
        <p:txBody>
          <a:bodyPr/>
          <a:lstStyle/>
          <a:p>
            <a:pPr marL="0" indent="0">
              <a:buNone/>
            </a:pPr>
            <a:r>
              <a:rPr lang="en-US" sz="2400" b="1" dirty="0" smtClean="0"/>
              <a:t>Contact </a:t>
            </a:r>
          </a:p>
          <a:p>
            <a:pPr marL="0" indent="0">
              <a:buNone/>
            </a:pPr>
            <a:r>
              <a:rPr lang="en-US" sz="2400" dirty="0" smtClean="0"/>
              <a:t>Kim Moccia</a:t>
            </a:r>
          </a:p>
          <a:p>
            <a:pPr marL="0" indent="0">
              <a:buNone/>
            </a:pPr>
            <a:r>
              <a:rPr lang="en-US" sz="2400" dirty="0" smtClean="0"/>
              <a:t>Department of Administration/STAR Program </a:t>
            </a:r>
          </a:p>
          <a:p>
            <a:pPr marL="0" indent="0">
              <a:buNone/>
            </a:pPr>
            <a:r>
              <a:rPr lang="en-US" sz="2400" dirty="0" smtClean="0"/>
              <a:t>651-201-2297</a:t>
            </a:r>
          </a:p>
          <a:p>
            <a:pPr marL="0" indent="0">
              <a:buNone/>
            </a:pPr>
            <a:r>
              <a:rPr lang="en-US" sz="2400" dirty="0" smtClean="0">
                <a:hlinkClick r:id="rId3"/>
              </a:rPr>
              <a:t>Kim.Moccia@state.mn.us</a:t>
            </a:r>
            <a:r>
              <a:rPr lang="en-US" sz="2400" dirty="0" smtClean="0"/>
              <a:t> </a:t>
            </a:r>
          </a:p>
          <a:p>
            <a:pPr marL="0" indent="0">
              <a:buNone/>
            </a:pPr>
            <a:endParaRPr lang="en-US" dirty="0" smtClean="0"/>
          </a:p>
          <a:p>
            <a:endParaRPr lang="en-US" dirty="0"/>
          </a:p>
        </p:txBody>
      </p:sp>
    </p:spTree>
    <p:extLst>
      <p:ext uri="{BB962C8B-B14F-4D97-AF65-F5344CB8AC3E}">
        <p14:creationId xmlns:p14="http://schemas.microsoft.com/office/powerpoint/2010/main" val="2788812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Elements of Subcontracting Agreements</a:t>
            </a:r>
            <a:endParaRPr lang="en-US" dirty="0"/>
          </a:p>
        </p:txBody>
      </p:sp>
      <p:sp>
        <p:nvSpPr>
          <p:cNvPr id="3" name="Content Placeholder 2"/>
          <p:cNvSpPr>
            <a:spLocks noGrp="1"/>
          </p:cNvSpPr>
          <p:nvPr>
            <p:ph idx="1"/>
          </p:nvPr>
        </p:nvSpPr>
        <p:spPr>
          <a:xfrm>
            <a:off x="203200" y="2134673"/>
            <a:ext cx="11785600" cy="3886200"/>
          </a:xfrm>
        </p:spPr>
        <p:txBody>
          <a:bodyPr>
            <a:noAutofit/>
          </a:bodyPr>
          <a:lstStyle/>
          <a:p>
            <a:r>
              <a:rPr lang="en-US" sz="2400" dirty="0" smtClean="0"/>
              <a:t>Description of services </a:t>
            </a:r>
            <a:r>
              <a:rPr lang="en-US" sz="2400" dirty="0"/>
              <a:t>to be </a:t>
            </a:r>
            <a:r>
              <a:rPr lang="en-US" sz="2400" dirty="0" smtClean="0"/>
              <a:t>performed (deliverables); Population to be served; Geographic area to be served</a:t>
            </a:r>
            <a:endParaRPr lang="en-US" sz="2400" dirty="0"/>
          </a:p>
          <a:p>
            <a:r>
              <a:rPr lang="en-US" sz="2400" dirty="0" smtClean="0"/>
              <a:t>Operational procedures</a:t>
            </a:r>
          </a:p>
          <a:p>
            <a:r>
              <a:rPr lang="en-US" sz="2400" dirty="0" smtClean="0"/>
              <a:t>Budget &amp; Payment </a:t>
            </a:r>
            <a:r>
              <a:rPr lang="en-US" sz="2400" dirty="0"/>
              <a:t>structure</a:t>
            </a:r>
          </a:p>
          <a:p>
            <a:pPr lvl="1"/>
            <a:r>
              <a:rPr lang="en-US" sz="2000" dirty="0"/>
              <a:t>Set amount with targets?</a:t>
            </a:r>
          </a:p>
          <a:p>
            <a:pPr lvl="1"/>
            <a:r>
              <a:rPr lang="en-US" sz="2000" dirty="0"/>
              <a:t>Performance incentives?</a:t>
            </a:r>
          </a:p>
          <a:p>
            <a:pPr lvl="2"/>
            <a:r>
              <a:rPr lang="en-US" sz="2000" dirty="0"/>
              <a:t>Maximum payment</a:t>
            </a:r>
          </a:p>
          <a:p>
            <a:pPr lvl="1"/>
            <a:r>
              <a:rPr lang="en-US" sz="2000" dirty="0"/>
              <a:t>Can withhold payment if sub-par?</a:t>
            </a:r>
            <a:endParaRPr lang="en-US" sz="2000" dirty="0" smtClean="0"/>
          </a:p>
          <a:p>
            <a:pPr marL="240030" lvl="1" indent="0">
              <a:buNone/>
            </a:pPr>
            <a:endParaRPr lang="en-US" sz="1800" dirty="0" smtClean="0"/>
          </a:p>
          <a:p>
            <a:endParaRPr lang="en-US" dirty="0" smtClean="0"/>
          </a:p>
        </p:txBody>
      </p:sp>
    </p:spTree>
    <p:extLst>
      <p:ext uri="{BB962C8B-B14F-4D97-AF65-F5344CB8AC3E}">
        <p14:creationId xmlns:p14="http://schemas.microsoft.com/office/powerpoint/2010/main" val="335471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Elements of Subcontracting Agreements</a:t>
            </a:r>
          </a:p>
        </p:txBody>
      </p:sp>
      <p:sp>
        <p:nvSpPr>
          <p:cNvPr id="9" name="Content Placeholder 8"/>
          <p:cNvSpPr>
            <a:spLocks noGrp="1"/>
          </p:cNvSpPr>
          <p:nvPr>
            <p:ph idx="1"/>
          </p:nvPr>
        </p:nvSpPr>
        <p:spPr/>
        <p:txBody>
          <a:bodyPr>
            <a:normAutofit fontScale="85000" lnSpcReduction="20000"/>
          </a:bodyPr>
          <a:lstStyle/>
          <a:p>
            <a:r>
              <a:rPr lang="en-US" sz="2800" dirty="0"/>
              <a:t>Aptitude, Qualifications, Experience of Staff</a:t>
            </a:r>
          </a:p>
          <a:p>
            <a:r>
              <a:rPr lang="en-US" sz="2800" dirty="0"/>
              <a:t>Appropriate </a:t>
            </a:r>
            <a:r>
              <a:rPr lang="en-US" sz="2800" dirty="0" smtClean="0"/>
              <a:t>space</a:t>
            </a:r>
          </a:p>
          <a:p>
            <a:r>
              <a:rPr lang="en-US" sz="2800" dirty="0"/>
              <a:t>Data </a:t>
            </a:r>
            <a:r>
              <a:rPr lang="en-US" sz="2800" dirty="0" smtClean="0"/>
              <a:t>Reporting</a:t>
            </a:r>
          </a:p>
          <a:p>
            <a:r>
              <a:rPr lang="en-US" sz="2800" dirty="0" smtClean="0"/>
              <a:t>Invoice Periods</a:t>
            </a:r>
            <a:endParaRPr lang="en-US" sz="2800" dirty="0"/>
          </a:p>
          <a:p>
            <a:r>
              <a:rPr lang="en-US" sz="2800" dirty="0"/>
              <a:t>Anecdotes / Success stories / </a:t>
            </a:r>
            <a:r>
              <a:rPr lang="en-US" sz="2800" dirty="0" smtClean="0"/>
              <a:t>Pictures</a:t>
            </a:r>
            <a:endParaRPr lang="en-US" sz="2800" dirty="0"/>
          </a:p>
          <a:p>
            <a:r>
              <a:rPr lang="en-US" sz="2800" dirty="0"/>
              <a:t>Marketing</a:t>
            </a:r>
          </a:p>
          <a:p>
            <a:r>
              <a:rPr lang="en-US" sz="2800" dirty="0"/>
              <a:t>Outreach</a:t>
            </a:r>
          </a:p>
          <a:p>
            <a:r>
              <a:rPr lang="en-US" sz="2800" dirty="0" smtClean="0"/>
              <a:t>Mention of State </a:t>
            </a:r>
            <a:r>
              <a:rPr lang="en-US" sz="2800" dirty="0"/>
              <a:t>AT </a:t>
            </a:r>
            <a:r>
              <a:rPr lang="en-US" sz="2800" dirty="0" smtClean="0"/>
              <a:t>program</a:t>
            </a:r>
          </a:p>
          <a:p>
            <a:r>
              <a:rPr lang="en-US" sz="2800" dirty="0" smtClean="0"/>
              <a:t>Annual </a:t>
            </a:r>
            <a:r>
              <a:rPr lang="en-US" sz="2800" dirty="0"/>
              <a:t>Inventory </a:t>
            </a:r>
            <a:r>
              <a:rPr lang="en-US" sz="2800" dirty="0" smtClean="0"/>
              <a:t>Report</a:t>
            </a:r>
          </a:p>
          <a:p>
            <a:r>
              <a:rPr lang="en-US" sz="2800" dirty="0" smtClean="0"/>
              <a:t>Maintain </a:t>
            </a:r>
            <a:r>
              <a:rPr lang="en-US" sz="2800" dirty="0"/>
              <a:t>Equipment</a:t>
            </a:r>
          </a:p>
          <a:p>
            <a:endParaRPr lang="en-US" dirty="0"/>
          </a:p>
        </p:txBody>
      </p:sp>
    </p:spTree>
    <p:extLst>
      <p:ext uri="{BB962C8B-B14F-4D97-AF65-F5344CB8AC3E}">
        <p14:creationId xmlns:p14="http://schemas.microsoft.com/office/powerpoint/2010/main" val="64199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265" y="1248033"/>
            <a:ext cx="10407135" cy="902044"/>
          </a:xfrm>
        </p:spPr>
        <p:txBody>
          <a:bodyPr/>
          <a:lstStyle/>
          <a:p>
            <a:r>
              <a:rPr lang="en-US" sz="4000" dirty="0"/>
              <a:t>Key Players</a:t>
            </a:r>
          </a:p>
        </p:txBody>
      </p:sp>
      <p:sp>
        <p:nvSpPr>
          <p:cNvPr id="3" name="Subtitle 2"/>
          <p:cNvSpPr>
            <a:spLocks noGrp="1"/>
          </p:cNvSpPr>
          <p:nvPr>
            <p:ph type="subTitle" idx="1"/>
          </p:nvPr>
        </p:nvSpPr>
        <p:spPr>
          <a:xfrm>
            <a:off x="667265" y="2533135"/>
            <a:ext cx="9588843" cy="3181865"/>
          </a:xfrm>
        </p:spPr>
        <p:txBody>
          <a:bodyPr>
            <a:normAutofit/>
          </a:bodyPr>
          <a:lstStyle/>
          <a:p>
            <a:pPr marL="571500" indent="-571500">
              <a:buFont typeface="Arial" panose="020B0604020202020204" pitchFamily="34" charset="0"/>
              <a:buChar char="•"/>
            </a:pPr>
            <a:r>
              <a:rPr lang="en-US" sz="3200" dirty="0" smtClean="0"/>
              <a:t>Organizations that provide direct AT-related services to Oklahomans with disabilities (i.e. hearing, vision, speech, mobility, daily living, etc.)</a:t>
            </a:r>
          </a:p>
          <a:p>
            <a:pPr marL="571500" indent="-571500">
              <a:buFont typeface="Arial" panose="020B0604020202020204" pitchFamily="34" charset="0"/>
              <a:buChar char="•"/>
            </a:pPr>
            <a:r>
              <a:rPr lang="en-US" sz="3200" dirty="0" smtClean="0"/>
              <a:t>Oklahoma ABLE Tech</a:t>
            </a:r>
            <a:endParaRPr lang="en-US" sz="3200" dirty="0"/>
          </a:p>
        </p:txBody>
      </p:sp>
    </p:spTree>
    <p:extLst>
      <p:ext uri="{BB962C8B-B14F-4D97-AF65-F5344CB8AC3E}">
        <p14:creationId xmlns:p14="http://schemas.microsoft.com/office/powerpoint/2010/main" val="3309324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Subcontracting Agreements</a:t>
            </a:r>
          </a:p>
        </p:txBody>
      </p:sp>
      <p:sp>
        <p:nvSpPr>
          <p:cNvPr id="3" name="Content Placeholder 2"/>
          <p:cNvSpPr>
            <a:spLocks noGrp="1"/>
          </p:cNvSpPr>
          <p:nvPr>
            <p:ph idx="1"/>
          </p:nvPr>
        </p:nvSpPr>
        <p:spPr>
          <a:xfrm>
            <a:off x="203200" y="2057400"/>
            <a:ext cx="11785600" cy="5167648"/>
          </a:xfrm>
        </p:spPr>
        <p:txBody>
          <a:bodyPr>
            <a:noAutofit/>
          </a:bodyPr>
          <a:lstStyle/>
          <a:p>
            <a:endParaRPr lang="en-US" sz="2400" dirty="0" smtClean="0"/>
          </a:p>
          <a:p>
            <a:r>
              <a:rPr lang="en-US" sz="2400" dirty="0" smtClean="0"/>
              <a:t>Are you providing (Purchasing or loaning) equipment or dollars for equipment?</a:t>
            </a:r>
          </a:p>
          <a:p>
            <a:r>
              <a:rPr lang="en-US" sz="2400" dirty="0" smtClean="0"/>
              <a:t>Removing obsolete or underutilized equipment?</a:t>
            </a:r>
          </a:p>
          <a:p>
            <a:r>
              <a:rPr lang="en-US" sz="2400" dirty="0"/>
              <a:t>Site </a:t>
            </a:r>
            <a:r>
              <a:rPr lang="en-US" sz="2400" dirty="0" smtClean="0"/>
              <a:t>Visits</a:t>
            </a:r>
          </a:p>
          <a:p>
            <a:r>
              <a:rPr lang="en-US" sz="2400" dirty="0" smtClean="0"/>
              <a:t>Training</a:t>
            </a:r>
          </a:p>
          <a:p>
            <a:pPr lvl="1"/>
            <a:r>
              <a:rPr lang="en-US" sz="2400" dirty="0" smtClean="0"/>
              <a:t>1or 2 per year</a:t>
            </a:r>
          </a:p>
          <a:p>
            <a:pPr lvl="1"/>
            <a:r>
              <a:rPr lang="en-US" sz="2400" dirty="0" smtClean="0"/>
              <a:t>Webinars or calls for more narrowly focused</a:t>
            </a:r>
          </a:p>
          <a:p>
            <a:pPr lvl="1"/>
            <a:r>
              <a:rPr lang="en-US" sz="2400" dirty="0" smtClean="0"/>
              <a:t>Vendor visits</a:t>
            </a:r>
          </a:p>
          <a:p>
            <a:pPr lvl="1"/>
            <a:r>
              <a:rPr lang="en-US" sz="2400" dirty="0" smtClean="0"/>
              <a:t>Conferences</a:t>
            </a:r>
          </a:p>
          <a:p>
            <a:endParaRPr lang="en-US" sz="2400" dirty="0" smtClean="0"/>
          </a:p>
          <a:p>
            <a:endParaRPr lang="en-US" sz="2400" dirty="0" smtClean="0"/>
          </a:p>
          <a:p>
            <a:pPr marL="0" indent="0">
              <a:buNone/>
            </a:pPr>
            <a:endParaRPr lang="en-US" sz="2400" dirty="0"/>
          </a:p>
        </p:txBody>
      </p:sp>
    </p:spTree>
    <p:extLst>
      <p:ext uri="{BB962C8B-B14F-4D97-AF65-F5344CB8AC3E}">
        <p14:creationId xmlns:p14="http://schemas.microsoft.com/office/powerpoint/2010/main" val="3633777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Agreement</a:t>
            </a:r>
            <a:endParaRPr lang="en-US" dirty="0"/>
          </a:p>
        </p:txBody>
      </p:sp>
      <p:sp>
        <p:nvSpPr>
          <p:cNvPr id="3" name="Content Placeholder 2"/>
          <p:cNvSpPr>
            <a:spLocks noGrp="1"/>
          </p:cNvSpPr>
          <p:nvPr>
            <p:ph idx="1"/>
          </p:nvPr>
        </p:nvSpPr>
        <p:spPr/>
        <p:txBody>
          <a:bodyPr>
            <a:normAutofit/>
          </a:bodyPr>
          <a:lstStyle/>
          <a:p>
            <a:r>
              <a:rPr lang="en-US" sz="2400" dirty="0"/>
              <a:t>Recognitions</a:t>
            </a:r>
          </a:p>
          <a:p>
            <a:r>
              <a:rPr lang="en-US" sz="2400" dirty="0"/>
              <a:t>Other incentives</a:t>
            </a:r>
          </a:p>
          <a:p>
            <a:r>
              <a:rPr lang="en-US" sz="2400" dirty="0"/>
              <a:t>Partners are People</a:t>
            </a:r>
          </a:p>
          <a:p>
            <a:endParaRPr lang="en-US" sz="2400" dirty="0"/>
          </a:p>
        </p:txBody>
      </p:sp>
    </p:spTree>
    <p:extLst>
      <p:ext uri="{BB962C8B-B14F-4D97-AF65-F5344CB8AC3E}">
        <p14:creationId xmlns:p14="http://schemas.microsoft.com/office/powerpoint/2010/main" val="3110388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430" y="1278288"/>
            <a:ext cx="10147121" cy="959416"/>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sz="3600" dirty="0" smtClean="0"/>
              <a:t>Questions?</a:t>
            </a:r>
            <a:endParaRPr lang="en-US" sz="3600" dirty="0"/>
          </a:p>
        </p:txBody>
      </p:sp>
      <p:sp>
        <p:nvSpPr>
          <p:cNvPr id="3" name="Content Placeholder 2"/>
          <p:cNvSpPr>
            <a:spLocks noGrp="1"/>
          </p:cNvSpPr>
          <p:nvPr>
            <p:ph idx="1"/>
          </p:nvPr>
        </p:nvSpPr>
        <p:spPr>
          <a:xfrm>
            <a:off x="1825938" y="2237704"/>
            <a:ext cx="9338614" cy="3886200"/>
          </a:xfrm>
        </p:spPr>
        <p:txBody>
          <a:bodyPr/>
          <a:lstStyle/>
          <a:p>
            <a:pPr marL="0" indent="0">
              <a:buNone/>
            </a:pPr>
            <a:endParaRPr lang="en-US" dirty="0" smtClean="0"/>
          </a:p>
          <a:p>
            <a:pPr marL="0" indent="0">
              <a:buNone/>
            </a:pPr>
            <a:endParaRPr lang="en-US" dirty="0"/>
          </a:p>
          <a:p>
            <a:pPr marL="0" indent="0">
              <a:buNone/>
            </a:pPr>
            <a:r>
              <a:rPr lang="en-US" b="1" dirty="0" smtClean="0"/>
              <a:t>Contact Information:</a:t>
            </a:r>
          </a:p>
          <a:p>
            <a:pPr marL="0" indent="0">
              <a:buNone/>
            </a:pPr>
            <a:r>
              <a:rPr lang="en-US" dirty="0" smtClean="0"/>
              <a:t>Marty Exline </a:t>
            </a:r>
          </a:p>
          <a:p>
            <a:pPr marL="0" indent="0">
              <a:buNone/>
            </a:pPr>
            <a:r>
              <a:rPr lang="en-US" dirty="0" smtClean="0"/>
              <a:t>AT3 Center</a:t>
            </a:r>
          </a:p>
          <a:p>
            <a:pPr marL="0" indent="0">
              <a:buNone/>
            </a:pPr>
            <a:r>
              <a:rPr lang="en-US" dirty="0" smtClean="0"/>
              <a:t>816-547-6577</a:t>
            </a:r>
          </a:p>
          <a:p>
            <a:pPr marL="0" indent="0">
              <a:buNone/>
            </a:pPr>
            <a:r>
              <a:rPr lang="en-US" dirty="0" smtClean="0"/>
              <a:t>E-mail:  </a:t>
            </a:r>
            <a:r>
              <a:rPr lang="en-US" dirty="0" smtClean="0">
                <a:hlinkClick r:id="rId2"/>
              </a:rPr>
              <a:t>marty.exline@ataporg.org</a:t>
            </a:r>
            <a:endParaRPr lang="en-US" dirty="0" smtClean="0"/>
          </a:p>
          <a:p>
            <a:pPr marL="0" indent="0">
              <a:buNone/>
            </a:pPr>
            <a:endParaRPr lang="en-US" dirty="0"/>
          </a:p>
        </p:txBody>
      </p:sp>
    </p:spTree>
    <p:extLst>
      <p:ext uri="{BB962C8B-B14F-4D97-AF65-F5344CB8AC3E}">
        <p14:creationId xmlns:p14="http://schemas.microsoft.com/office/powerpoint/2010/main" val="226365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036648" y="1427868"/>
            <a:ext cx="6402119" cy="653580"/>
          </a:xfrm>
        </p:spPr>
        <p:txBody>
          <a:bodyPr>
            <a:noAutofit/>
          </a:bodyPr>
          <a:lstStyle/>
          <a:p>
            <a:r>
              <a:rPr lang="en-US" sz="4000" dirty="0" smtClean="0"/>
              <a:t>Key Players </a:t>
            </a:r>
            <a:r>
              <a:rPr lang="en-US" sz="1600" i="1" dirty="0" smtClean="0"/>
              <a:t>(</a:t>
            </a:r>
            <a:r>
              <a:rPr lang="en-US" sz="1600" i="1" dirty="0" err="1" smtClean="0"/>
              <a:t>con’t</a:t>
            </a:r>
            <a:r>
              <a:rPr lang="en-US" sz="1600" i="1" dirty="0" smtClean="0"/>
              <a:t>)</a:t>
            </a:r>
            <a:endParaRPr lang="en-US" sz="4000" dirty="0"/>
          </a:p>
        </p:txBody>
      </p:sp>
      <p:sp>
        <p:nvSpPr>
          <p:cNvPr id="5" name="Content Placeholder 4"/>
          <p:cNvSpPr>
            <a:spLocks noGrp="1"/>
          </p:cNvSpPr>
          <p:nvPr>
            <p:ph sz="half" idx="2"/>
          </p:nvPr>
        </p:nvSpPr>
        <p:spPr>
          <a:xfrm>
            <a:off x="1124464" y="2384854"/>
            <a:ext cx="4893277" cy="2686928"/>
          </a:xfrm>
        </p:spPr>
        <p:txBody>
          <a:bodyPr>
            <a:normAutofit/>
          </a:bodyPr>
          <a:lstStyle/>
          <a:p>
            <a:r>
              <a:rPr lang="en-US" dirty="0" smtClean="0"/>
              <a:t>Hearing Loss Association</a:t>
            </a:r>
          </a:p>
          <a:p>
            <a:r>
              <a:rPr lang="en-US" dirty="0" smtClean="0"/>
              <a:t>Total Source for Hearing Loss and Access</a:t>
            </a:r>
          </a:p>
          <a:p>
            <a:r>
              <a:rPr lang="en-US" dirty="0" smtClean="0"/>
              <a:t>OSU Department of Communication Sciences and Disorders</a:t>
            </a:r>
          </a:p>
          <a:p>
            <a:r>
              <a:rPr lang="en-US" dirty="0" smtClean="0"/>
              <a:t>OU John W Keys Speech and Hearing Clinic</a:t>
            </a:r>
          </a:p>
        </p:txBody>
      </p:sp>
      <p:sp>
        <p:nvSpPr>
          <p:cNvPr id="7" name="Content Placeholder 6"/>
          <p:cNvSpPr>
            <a:spLocks noGrp="1"/>
          </p:cNvSpPr>
          <p:nvPr>
            <p:ph sz="quarter" idx="4"/>
          </p:nvPr>
        </p:nvSpPr>
        <p:spPr>
          <a:xfrm>
            <a:off x="6128951" y="2384853"/>
            <a:ext cx="5041557" cy="2508423"/>
          </a:xfrm>
        </p:spPr>
        <p:txBody>
          <a:bodyPr>
            <a:normAutofit/>
          </a:bodyPr>
          <a:lstStyle/>
          <a:p>
            <a:r>
              <a:rPr lang="en-US" dirty="0" smtClean="0"/>
              <a:t>Pathways Therapy Center</a:t>
            </a:r>
          </a:p>
          <a:p>
            <a:r>
              <a:rPr lang="en-US" dirty="0" smtClean="0"/>
              <a:t>The Children’s Center</a:t>
            </a:r>
          </a:p>
          <a:p>
            <a:r>
              <a:rPr lang="en-US" dirty="0" smtClean="0"/>
              <a:t>NewView (OKC and Tulsa)</a:t>
            </a:r>
          </a:p>
          <a:p>
            <a:r>
              <a:rPr lang="en-US" dirty="0" smtClean="0"/>
              <a:t>Handicapped Vehicle Services </a:t>
            </a:r>
          </a:p>
          <a:p>
            <a:r>
              <a:rPr lang="en-US" dirty="0" smtClean="0"/>
              <a:t>Newby-Vance Mobility</a:t>
            </a:r>
          </a:p>
          <a:p>
            <a:r>
              <a:rPr lang="en-US" dirty="0" smtClean="0"/>
              <a:t>United Access Mobility</a:t>
            </a:r>
          </a:p>
        </p:txBody>
      </p:sp>
    </p:spTree>
    <p:extLst>
      <p:ext uri="{BB962C8B-B14F-4D97-AF65-F5344CB8AC3E}">
        <p14:creationId xmlns:p14="http://schemas.microsoft.com/office/powerpoint/2010/main" val="1414134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345" y="1013255"/>
            <a:ext cx="10716055" cy="852616"/>
          </a:xfrm>
        </p:spPr>
        <p:txBody>
          <a:bodyPr/>
          <a:lstStyle/>
          <a:p>
            <a:r>
              <a:rPr lang="en-US" sz="4000" dirty="0" smtClean="0"/>
              <a:t>Background</a:t>
            </a:r>
            <a:endParaRPr lang="en-US" sz="4000" dirty="0"/>
          </a:p>
        </p:txBody>
      </p:sp>
      <p:sp>
        <p:nvSpPr>
          <p:cNvPr id="3" name="Subtitle 2"/>
          <p:cNvSpPr>
            <a:spLocks noGrp="1"/>
          </p:cNvSpPr>
          <p:nvPr>
            <p:ph type="subTitle" idx="1"/>
          </p:nvPr>
        </p:nvSpPr>
        <p:spPr>
          <a:xfrm>
            <a:off x="358345" y="2113005"/>
            <a:ext cx="11541211" cy="4188940"/>
          </a:xfrm>
        </p:spPr>
        <p:txBody>
          <a:bodyPr>
            <a:noAutofit/>
          </a:bodyPr>
          <a:lstStyle/>
          <a:p>
            <a:r>
              <a:rPr lang="en-US" sz="2800" dirty="0" smtClean="0"/>
              <a:t>Memorandum of Agreement (MOA) Developed in 2005</a:t>
            </a:r>
          </a:p>
          <a:p>
            <a:pPr marL="457200" indent="-457200">
              <a:buFont typeface="Arial" panose="020B0604020202020204" pitchFamily="34" charset="0"/>
              <a:buChar char="•"/>
            </a:pPr>
            <a:r>
              <a:rPr lang="en-US" sz="2800" dirty="0" smtClean="0"/>
              <a:t>Need to provide an affordable, comprehensive, statewide AT demonstration and short-term loan program to Oklahomans with disabilities </a:t>
            </a:r>
          </a:p>
          <a:p>
            <a:pPr marL="457200" indent="-457200">
              <a:buFont typeface="Arial" panose="020B0604020202020204" pitchFamily="34" charset="0"/>
              <a:buChar char="•"/>
            </a:pPr>
            <a:r>
              <a:rPr lang="en-US" sz="2800" dirty="0" smtClean="0"/>
              <a:t>ABLE Tech reached out to a variety of organizations serving individuals with disabilities with the offer of AT devices that would expand and enhance service delivery options in exchange for AT demonstration and short-term loan data – per the AT Act</a:t>
            </a:r>
            <a:endParaRPr lang="en-US" sz="2800" dirty="0"/>
          </a:p>
        </p:txBody>
      </p:sp>
    </p:spTree>
    <p:extLst>
      <p:ext uri="{BB962C8B-B14F-4D97-AF65-F5344CB8AC3E}">
        <p14:creationId xmlns:p14="http://schemas.microsoft.com/office/powerpoint/2010/main" val="65973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17" y="1149178"/>
            <a:ext cx="10678984" cy="667265"/>
          </a:xfrm>
        </p:spPr>
        <p:txBody>
          <a:bodyPr/>
          <a:lstStyle/>
          <a:p>
            <a:r>
              <a:rPr lang="en-US" sz="4000" dirty="0" smtClean="0"/>
              <a:t>MOA Developed</a:t>
            </a:r>
            <a:endParaRPr lang="en-US" sz="4000" dirty="0"/>
          </a:p>
        </p:txBody>
      </p:sp>
      <p:sp>
        <p:nvSpPr>
          <p:cNvPr id="3" name="Subtitle 2"/>
          <p:cNvSpPr>
            <a:spLocks noGrp="1"/>
          </p:cNvSpPr>
          <p:nvPr>
            <p:ph type="subTitle" idx="1"/>
          </p:nvPr>
        </p:nvSpPr>
        <p:spPr>
          <a:xfrm>
            <a:off x="247135" y="1816443"/>
            <a:ext cx="11541211" cy="4621428"/>
          </a:xfrm>
        </p:spPr>
        <p:txBody>
          <a:bodyPr>
            <a:normAutofit fontScale="55000" lnSpcReduction="20000"/>
          </a:bodyPr>
          <a:lstStyle/>
          <a:p>
            <a:r>
              <a:rPr lang="en-US" sz="4400" dirty="0" smtClean="0"/>
              <a:t>Partners responsible for:</a:t>
            </a:r>
          </a:p>
          <a:p>
            <a:pPr marL="457200" indent="-457200">
              <a:buFont typeface="Arial" panose="020B0604020202020204" pitchFamily="34" charset="0"/>
              <a:buChar char="•"/>
            </a:pPr>
            <a:r>
              <a:rPr lang="en-US" sz="4400" dirty="0" smtClean="0"/>
              <a:t>Primary contact person within each organization </a:t>
            </a:r>
          </a:p>
          <a:p>
            <a:pPr marL="457200" indent="-457200">
              <a:buFont typeface="Arial" panose="020B0604020202020204" pitchFamily="34" charset="0"/>
              <a:buChar char="•"/>
            </a:pPr>
            <a:r>
              <a:rPr lang="en-US" sz="4400" dirty="0" smtClean="0"/>
              <a:t>Space to house AT </a:t>
            </a:r>
          </a:p>
          <a:p>
            <a:pPr marL="457200" indent="-457200">
              <a:buFont typeface="Arial" panose="020B0604020202020204" pitchFamily="34" charset="0"/>
              <a:buChar char="•"/>
            </a:pPr>
            <a:r>
              <a:rPr lang="en-US" sz="4400" dirty="0" smtClean="0"/>
              <a:t>Acknowledgement of partnership on marketing materials</a:t>
            </a:r>
          </a:p>
          <a:p>
            <a:pPr marL="457200" indent="-457200">
              <a:buFont typeface="Arial" panose="020B0604020202020204" pitchFamily="34" charset="0"/>
              <a:buChar char="•"/>
            </a:pPr>
            <a:r>
              <a:rPr lang="en-US" sz="4400" dirty="0" smtClean="0"/>
              <a:t>Development of operational procedures, that at a minimum, identify:</a:t>
            </a:r>
          </a:p>
          <a:p>
            <a:pPr marL="1143000" lvl="2" indent="-457200" algn="l">
              <a:buFont typeface="Arial" panose="020B0604020202020204" pitchFamily="34" charset="0"/>
              <a:buChar char="•"/>
            </a:pPr>
            <a:r>
              <a:rPr lang="en-US" sz="3800" dirty="0" smtClean="0"/>
              <a:t>Maximum AT loan term to not exceed 42 days</a:t>
            </a:r>
          </a:p>
          <a:p>
            <a:pPr marL="1143000" lvl="2" indent="-457200" algn="l">
              <a:buFont typeface="Arial" panose="020B0604020202020204" pitchFamily="34" charset="0"/>
              <a:buChar char="•"/>
            </a:pPr>
            <a:r>
              <a:rPr lang="en-US" sz="3800" dirty="0" smtClean="0"/>
              <a:t>Borrowers are responsible for returning item in same condition, excluding normal wear and tear</a:t>
            </a:r>
          </a:p>
          <a:p>
            <a:pPr marL="1143000" lvl="2" indent="-457200" algn="l">
              <a:buFont typeface="Arial" panose="020B0604020202020204" pitchFamily="34" charset="0"/>
              <a:buChar char="•"/>
            </a:pPr>
            <a:r>
              <a:rPr lang="en-US" sz="3800" dirty="0" smtClean="0"/>
              <a:t>Borrowers are responsible for the cost of repair – or if not returned- the replacement of a device</a:t>
            </a:r>
          </a:p>
          <a:p>
            <a:pPr marL="457200" indent="-457200">
              <a:buFont typeface="Arial" panose="020B0604020202020204" pitchFamily="34" charset="0"/>
              <a:buChar char="•"/>
            </a:pPr>
            <a:r>
              <a:rPr lang="en-US" sz="4400" dirty="0" smtClean="0"/>
              <a:t>Demo and short-term loan reports to ABLE Tech by the 5</a:t>
            </a:r>
            <a:r>
              <a:rPr lang="en-US" sz="4400" baseline="30000" dirty="0" smtClean="0"/>
              <a:t>th</a:t>
            </a:r>
            <a:r>
              <a:rPr lang="en-US" sz="4400" dirty="0" smtClean="0"/>
              <a:t> of each month – utilizing NATADS web-based system</a:t>
            </a:r>
          </a:p>
          <a:p>
            <a:pPr marL="457200" indent="-457200">
              <a:buFont typeface="Arial" panose="020B0604020202020204" pitchFamily="34" charset="0"/>
              <a:buChar char="•"/>
            </a:pPr>
            <a:r>
              <a:rPr lang="en-US" sz="4400" dirty="0"/>
              <a:t>Routine maintenance of all AT equipment</a:t>
            </a:r>
          </a:p>
          <a:p>
            <a:pPr marL="457200" indent="-457200">
              <a:buFont typeface="Arial" panose="020B0604020202020204" pitchFamily="34" charset="0"/>
              <a:buChar char="•"/>
            </a:pPr>
            <a:endParaRPr lang="en-US" sz="3200" dirty="0" smtClean="0"/>
          </a:p>
        </p:txBody>
      </p:sp>
    </p:spTree>
    <p:extLst>
      <p:ext uri="{BB962C8B-B14F-4D97-AF65-F5344CB8AC3E}">
        <p14:creationId xmlns:p14="http://schemas.microsoft.com/office/powerpoint/2010/main" val="313149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058" y="1136822"/>
            <a:ext cx="10337801" cy="630193"/>
          </a:xfrm>
        </p:spPr>
        <p:txBody>
          <a:bodyPr/>
          <a:lstStyle/>
          <a:p>
            <a:r>
              <a:rPr lang="en-US" sz="4000" dirty="0" smtClean="0"/>
              <a:t>MOA Developed </a:t>
            </a:r>
            <a:r>
              <a:rPr lang="en-US" sz="1600" i="1" dirty="0" smtClean="0"/>
              <a:t>(</a:t>
            </a:r>
            <a:r>
              <a:rPr lang="en-US" sz="1600" i="1" dirty="0" err="1" smtClean="0"/>
              <a:t>con’t</a:t>
            </a:r>
            <a:r>
              <a:rPr lang="en-US" sz="1600" i="1" dirty="0" smtClean="0"/>
              <a:t>)</a:t>
            </a:r>
            <a:endParaRPr lang="en-US" sz="4000" dirty="0"/>
          </a:p>
        </p:txBody>
      </p:sp>
      <p:sp>
        <p:nvSpPr>
          <p:cNvPr id="3" name="Subtitle 2"/>
          <p:cNvSpPr>
            <a:spLocks noGrp="1"/>
          </p:cNvSpPr>
          <p:nvPr>
            <p:ph type="subTitle" idx="1"/>
          </p:nvPr>
        </p:nvSpPr>
        <p:spPr>
          <a:xfrm>
            <a:off x="197708" y="1767016"/>
            <a:ext cx="11763633" cy="4646142"/>
          </a:xfrm>
        </p:spPr>
        <p:txBody>
          <a:bodyPr>
            <a:normAutofit/>
          </a:bodyPr>
          <a:lstStyle/>
          <a:p>
            <a:pPr marL="457200" indent="-457200">
              <a:buFont typeface="Arial" panose="020B0604020202020204" pitchFamily="34" charset="0"/>
              <a:buChar char="•"/>
            </a:pPr>
            <a:r>
              <a:rPr lang="en-US" sz="2400" dirty="0" smtClean="0"/>
              <a:t>Participation </a:t>
            </a:r>
            <a:r>
              <a:rPr lang="en-US" sz="2400" dirty="0"/>
              <a:t>in an annual AT inventory report</a:t>
            </a:r>
          </a:p>
          <a:p>
            <a:pPr marL="457200" indent="-457200">
              <a:buFont typeface="Arial" panose="020B0604020202020204" pitchFamily="34" charset="0"/>
              <a:buChar char="•"/>
            </a:pPr>
            <a:r>
              <a:rPr lang="en-US" sz="2400" dirty="0"/>
              <a:t>Attendance at 2 annual trainings</a:t>
            </a:r>
          </a:p>
          <a:p>
            <a:pPr marL="457200" indent="-457200">
              <a:buFont typeface="Arial" panose="020B0604020202020204" pitchFamily="34" charset="0"/>
              <a:buChar char="•"/>
            </a:pPr>
            <a:r>
              <a:rPr lang="en-US" sz="2400" dirty="0"/>
              <a:t>Attendance at 1 AT </a:t>
            </a:r>
            <a:r>
              <a:rPr lang="en-US" sz="2400" dirty="0" smtClean="0"/>
              <a:t>webinar hosted by ABLE Tech</a:t>
            </a:r>
            <a:endParaRPr lang="en-US" sz="2400" dirty="0"/>
          </a:p>
          <a:p>
            <a:pPr marL="457200" indent="-457200">
              <a:buFont typeface="Arial" panose="020B0604020202020204" pitchFamily="34" charset="0"/>
              <a:buChar char="•"/>
            </a:pPr>
            <a:r>
              <a:rPr lang="en-US" sz="2400" dirty="0"/>
              <a:t>Submission of 4 annual AT success </a:t>
            </a:r>
            <a:r>
              <a:rPr lang="en-US" sz="2400" dirty="0" smtClean="0"/>
              <a:t>stories – utilizing the ABLE Tech Success Story/Photo Release Form</a:t>
            </a:r>
          </a:p>
          <a:p>
            <a:pPr marL="457200" indent="-457200">
              <a:buFont typeface="Arial" panose="020B0604020202020204" pitchFamily="34" charset="0"/>
              <a:buChar char="•"/>
            </a:pPr>
            <a:r>
              <a:rPr lang="en-US" sz="2400" dirty="0" smtClean="0"/>
              <a:t>Completion of an AT Demonstration Survey reported in the NATADS web-based system</a:t>
            </a:r>
          </a:p>
          <a:p>
            <a:pPr marL="457200" indent="-457200">
              <a:buFont typeface="Arial" panose="020B0604020202020204" pitchFamily="34" charset="0"/>
              <a:buChar char="•"/>
            </a:pPr>
            <a:r>
              <a:rPr lang="en-US" sz="2400" dirty="0" smtClean="0"/>
              <a:t>Completion of an AT Short-term Loan Survey completed by borrower and returned with device and reported in NATADS web-based system</a:t>
            </a:r>
            <a:endParaRPr lang="en-US" sz="24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48357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849" y="1075038"/>
            <a:ext cx="10271210" cy="939113"/>
          </a:xfrm>
        </p:spPr>
        <p:txBody>
          <a:bodyPr/>
          <a:lstStyle/>
          <a:p>
            <a:r>
              <a:rPr lang="en-US" sz="4000" dirty="0" smtClean="0"/>
              <a:t>MOA Developed </a:t>
            </a:r>
            <a:r>
              <a:rPr lang="en-US" sz="1600" i="1" dirty="0" smtClean="0"/>
              <a:t>(</a:t>
            </a:r>
            <a:r>
              <a:rPr lang="en-US" sz="1600" i="1" dirty="0" err="1" smtClean="0"/>
              <a:t>con’t</a:t>
            </a:r>
            <a:r>
              <a:rPr lang="en-US" sz="1600" i="1" dirty="0" smtClean="0"/>
              <a:t>)</a:t>
            </a:r>
            <a:endParaRPr lang="en-US" sz="4000" dirty="0"/>
          </a:p>
        </p:txBody>
      </p:sp>
      <p:sp>
        <p:nvSpPr>
          <p:cNvPr id="3" name="Subtitle 2"/>
          <p:cNvSpPr>
            <a:spLocks noGrp="1"/>
          </p:cNvSpPr>
          <p:nvPr>
            <p:ph type="subTitle" idx="1"/>
          </p:nvPr>
        </p:nvSpPr>
        <p:spPr>
          <a:xfrm>
            <a:off x="271849" y="1927654"/>
            <a:ext cx="9984259" cy="4349578"/>
          </a:xfrm>
        </p:spPr>
        <p:txBody>
          <a:bodyPr>
            <a:normAutofit/>
          </a:bodyPr>
          <a:lstStyle/>
          <a:p>
            <a:r>
              <a:rPr lang="en-US" sz="2400" dirty="0" smtClean="0"/>
              <a:t>ABLE Tech responsible for:</a:t>
            </a:r>
          </a:p>
          <a:p>
            <a:pPr marL="342900" indent="-342900">
              <a:buFont typeface="Arial" panose="020B0604020202020204" pitchFamily="34" charset="0"/>
              <a:buChar char="•"/>
            </a:pPr>
            <a:r>
              <a:rPr lang="en-US" sz="2400" dirty="0" smtClean="0"/>
              <a:t>Purchasing and bar coding of all equipment – ABLE Tech maintains ownership of all equipment</a:t>
            </a:r>
          </a:p>
          <a:p>
            <a:pPr marL="342900" indent="-342900">
              <a:buFont typeface="Arial" panose="020B0604020202020204" pitchFamily="34" charset="0"/>
              <a:buChar char="•"/>
            </a:pPr>
            <a:r>
              <a:rPr lang="en-US" sz="2400" dirty="0" smtClean="0"/>
              <a:t>Conduct an annual inventory with each partner – ABLE Tech determines and removes any obsolete or underutilized equipment</a:t>
            </a:r>
          </a:p>
          <a:p>
            <a:pPr marL="342900" indent="-342900">
              <a:buFont typeface="Arial" panose="020B0604020202020204" pitchFamily="34" charset="0"/>
              <a:buChar char="•"/>
            </a:pPr>
            <a:r>
              <a:rPr lang="en-US" sz="2400" dirty="0" smtClean="0"/>
              <a:t>Based on available funding, ABLE Tech purchases and bar codes new AT for each partner on an annual basis</a:t>
            </a:r>
          </a:p>
          <a:p>
            <a:pPr marL="342900" indent="-342900">
              <a:buFont typeface="Arial" panose="020B0604020202020204" pitchFamily="34" charset="0"/>
              <a:buChar char="•"/>
            </a:pPr>
            <a:r>
              <a:rPr lang="en-US" sz="2400" dirty="0" smtClean="0"/>
              <a:t>Report format for success stories with release forms</a:t>
            </a:r>
          </a:p>
          <a:p>
            <a:pPr marL="342900" indent="-342900">
              <a:buFont typeface="Arial" panose="020B0604020202020204" pitchFamily="34" charset="0"/>
              <a:buChar char="•"/>
            </a:pPr>
            <a:r>
              <a:rPr lang="en-US" sz="2400" dirty="0" smtClean="0"/>
              <a:t>Provides both the AT demo and short-term loan surveys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19622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73893"/>
            <a:ext cx="10617200" cy="877330"/>
          </a:xfrm>
        </p:spPr>
        <p:txBody>
          <a:bodyPr/>
          <a:lstStyle/>
          <a:p>
            <a:r>
              <a:rPr lang="en-US" sz="4000" dirty="0" smtClean="0"/>
              <a:t>MOA Developed </a:t>
            </a:r>
            <a:r>
              <a:rPr lang="en-US" sz="1600" i="1" dirty="0" smtClean="0"/>
              <a:t>(</a:t>
            </a:r>
            <a:r>
              <a:rPr lang="en-US" sz="1600" i="1" dirty="0" err="1" smtClean="0"/>
              <a:t>con’t</a:t>
            </a:r>
            <a:r>
              <a:rPr lang="en-US" sz="1600" i="1" dirty="0" smtClean="0"/>
              <a:t>)</a:t>
            </a:r>
            <a:endParaRPr lang="en-US" sz="4000" dirty="0"/>
          </a:p>
        </p:txBody>
      </p:sp>
      <p:sp>
        <p:nvSpPr>
          <p:cNvPr id="3" name="Subtitle 2"/>
          <p:cNvSpPr>
            <a:spLocks noGrp="1"/>
          </p:cNvSpPr>
          <p:nvPr>
            <p:ph type="subTitle" idx="1"/>
          </p:nvPr>
        </p:nvSpPr>
        <p:spPr>
          <a:xfrm>
            <a:off x="457200" y="2051223"/>
            <a:ext cx="11232291" cy="4399004"/>
          </a:xfrm>
        </p:spPr>
        <p:txBody>
          <a:bodyPr>
            <a:normAutofit/>
          </a:bodyPr>
          <a:lstStyle/>
          <a:p>
            <a:r>
              <a:rPr lang="en-US" sz="2800" dirty="0" smtClean="0"/>
              <a:t>ABLE Tech responsible for:</a:t>
            </a:r>
          </a:p>
          <a:p>
            <a:pPr marL="342900" indent="-342900">
              <a:buFont typeface="Arial" panose="020B0604020202020204" pitchFamily="34" charset="0"/>
              <a:buChar char="•"/>
            </a:pPr>
            <a:r>
              <a:rPr lang="en-US" sz="2800" dirty="0" smtClean="0"/>
              <a:t>Quarterly reports to ABLE Tech Advisory Council / Annual reports to ACL</a:t>
            </a:r>
          </a:p>
          <a:p>
            <a:pPr marL="342900" indent="-342900">
              <a:buFont typeface="Arial" panose="020B0604020202020204" pitchFamily="34" charset="0"/>
              <a:buChar char="•"/>
            </a:pPr>
            <a:r>
              <a:rPr lang="en-US" sz="2800" dirty="0" smtClean="0"/>
              <a:t>Monthly newsletter</a:t>
            </a:r>
          </a:p>
          <a:p>
            <a:pPr marL="342900" indent="-342900">
              <a:buFont typeface="Arial" panose="020B0604020202020204" pitchFamily="34" charset="0"/>
              <a:buChar char="•"/>
            </a:pPr>
            <a:r>
              <a:rPr lang="en-US" sz="2800" dirty="0" smtClean="0"/>
              <a:t>Development of AT webinar series</a:t>
            </a:r>
          </a:p>
          <a:p>
            <a:pPr marL="342900" indent="-342900">
              <a:buFont typeface="Arial" panose="020B0604020202020204" pitchFamily="34" charset="0"/>
              <a:buChar char="•"/>
            </a:pPr>
            <a:r>
              <a:rPr lang="en-US" sz="2800" dirty="0" smtClean="0"/>
              <a:t>Training at both mandated partner meetings</a:t>
            </a:r>
            <a:endParaRPr lang="en-US" sz="2800" dirty="0"/>
          </a:p>
        </p:txBody>
      </p:sp>
    </p:spTree>
    <p:extLst>
      <p:ext uri="{BB962C8B-B14F-4D97-AF65-F5344CB8AC3E}">
        <p14:creationId xmlns:p14="http://schemas.microsoft.com/office/powerpoint/2010/main" val="3458036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TAP 2016">
  <a:themeElements>
    <a:clrScheme name="AT3 ATAP">
      <a:dk1>
        <a:srgbClr val="286295"/>
      </a:dk1>
      <a:lt1>
        <a:sysClr val="window" lastClr="FFFFFF"/>
      </a:lt1>
      <a:dk2>
        <a:srgbClr val="286295"/>
      </a:dk2>
      <a:lt2>
        <a:srgbClr val="DEDEE0"/>
      </a:lt2>
      <a:accent1>
        <a:srgbClr val="286295"/>
      </a:accent1>
      <a:accent2>
        <a:srgbClr val="726056"/>
      </a:accent2>
      <a:accent3>
        <a:srgbClr val="AC956E"/>
      </a:accent3>
      <a:accent4>
        <a:srgbClr val="808DA9"/>
      </a:accent4>
      <a:accent5>
        <a:srgbClr val="424E5B"/>
      </a:accent5>
      <a:accent6>
        <a:srgbClr val="730E00"/>
      </a:accent6>
      <a:hlink>
        <a:srgbClr val="004F7F"/>
      </a:hlink>
      <a:folHlink>
        <a:srgbClr val="0074BC"/>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ATAP 2016" id="{5C0AAB18-0624-4688-AF53-448AFCC96E83}" vid="{80D29F2F-F740-4680-938B-6A64AE6E42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519</TotalTime>
  <Words>1826</Words>
  <Application>Microsoft Office PowerPoint</Application>
  <PresentationFormat>Widescreen</PresentationFormat>
  <Paragraphs>281</Paragraphs>
  <Slides>32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vt:lpstr>
      <vt:lpstr>ATAP 2016</vt:lpstr>
      <vt:lpstr>Care and Feeding of Subcontractors</vt:lpstr>
      <vt:lpstr>Oklahoma ABLE Tech</vt:lpstr>
      <vt:lpstr>Key Players</vt:lpstr>
      <vt:lpstr>PowerPoint Presentation</vt:lpstr>
      <vt:lpstr>Background</vt:lpstr>
      <vt:lpstr>MOA Developed</vt:lpstr>
      <vt:lpstr>MOA Developed (con’t)</vt:lpstr>
      <vt:lpstr>MOA Developed (con’t)</vt:lpstr>
      <vt:lpstr>MOA Developed (con’t)</vt:lpstr>
      <vt:lpstr>Successful Outcomes</vt:lpstr>
      <vt:lpstr>Questions?</vt:lpstr>
      <vt:lpstr>Minnesota STAR Program</vt:lpstr>
      <vt:lpstr>Contract Evolution    - Monitoring and Measuring Success</vt:lpstr>
      <vt:lpstr>Minnesota by the Numbers </vt:lpstr>
      <vt:lpstr>Partner Proposed Contracts</vt:lpstr>
      <vt:lpstr>Partner Proposed Contracts (continued)</vt:lpstr>
      <vt:lpstr>Partner Proposed Contracts (continued)</vt:lpstr>
      <vt:lpstr>Partner Proposed Contracts (continued)</vt:lpstr>
      <vt:lpstr>Performance-Based Contracts</vt:lpstr>
      <vt:lpstr>Performance-Based Contracts</vt:lpstr>
      <vt:lpstr>Performance-Based Contracts</vt:lpstr>
      <vt:lpstr>Master Contracts</vt:lpstr>
      <vt:lpstr>Master Contracts</vt:lpstr>
      <vt:lpstr>Working with State Agencies </vt:lpstr>
      <vt:lpstr>Beyond Contracts</vt:lpstr>
      <vt:lpstr>What Shape Are You?</vt:lpstr>
      <vt:lpstr>Questions?</vt:lpstr>
      <vt:lpstr>Elements of Subcontracting Agreements</vt:lpstr>
      <vt:lpstr>Elements of Subcontracting Agreements</vt:lpstr>
      <vt:lpstr>Elements of Subcontracting Agreements</vt:lpstr>
      <vt:lpstr>Beyond the Agreement</vt:lpstr>
      <vt:lpstr>   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Carr</dc:creator>
  <cp:lastModifiedBy>mexline</cp:lastModifiedBy>
  <cp:revision>30</cp:revision>
  <cp:lastPrinted>2017-02-27T13:08:17Z</cp:lastPrinted>
  <dcterms:created xsi:type="dcterms:W3CDTF">2017-01-17T14:22:41Z</dcterms:created>
  <dcterms:modified xsi:type="dcterms:W3CDTF">2017-02-27T15:51:52Z</dcterms:modified>
</cp:coreProperties>
</file>